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handoutMasterIdLst>
    <p:handoutMasterId r:id="rId53"/>
  </p:handoutMasterIdLst>
  <p:sldIdLst>
    <p:sldId id="256" r:id="rId2"/>
    <p:sldId id="257" r:id="rId3"/>
    <p:sldId id="355" r:id="rId4"/>
    <p:sldId id="358" r:id="rId5"/>
    <p:sldId id="359" r:id="rId6"/>
    <p:sldId id="263" r:id="rId7"/>
    <p:sldId id="361" r:id="rId8"/>
    <p:sldId id="362" r:id="rId9"/>
    <p:sldId id="351" r:id="rId10"/>
    <p:sldId id="353" r:id="rId11"/>
    <p:sldId id="341" r:id="rId12"/>
    <p:sldId id="365" r:id="rId13"/>
    <p:sldId id="342" r:id="rId14"/>
    <p:sldId id="343" r:id="rId15"/>
    <p:sldId id="262" r:id="rId16"/>
    <p:sldId id="344" r:id="rId17"/>
    <p:sldId id="360" r:id="rId18"/>
    <p:sldId id="345" r:id="rId19"/>
    <p:sldId id="346" r:id="rId20"/>
    <p:sldId id="261" r:id="rId21"/>
    <p:sldId id="366" r:id="rId22"/>
    <p:sldId id="259" r:id="rId23"/>
    <p:sldId id="260" r:id="rId24"/>
    <p:sldId id="367" r:id="rId25"/>
    <p:sldId id="369" r:id="rId26"/>
    <p:sldId id="370" r:id="rId27"/>
    <p:sldId id="347" r:id="rId28"/>
    <p:sldId id="349" r:id="rId29"/>
    <p:sldId id="371" r:id="rId30"/>
    <p:sldId id="264" r:id="rId31"/>
    <p:sldId id="356" r:id="rId32"/>
    <p:sldId id="357" r:id="rId33"/>
    <p:sldId id="363" r:id="rId34"/>
    <p:sldId id="265" r:id="rId35"/>
    <p:sldId id="364" r:id="rId36"/>
    <p:sldId id="266" r:id="rId37"/>
    <p:sldId id="267" r:id="rId38"/>
    <p:sldId id="372" r:id="rId39"/>
    <p:sldId id="373" r:id="rId40"/>
    <p:sldId id="268" r:id="rId41"/>
    <p:sldId id="374" r:id="rId42"/>
    <p:sldId id="269" r:id="rId43"/>
    <p:sldId id="375" r:id="rId44"/>
    <p:sldId id="270" r:id="rId45"/>
    <p:sldId id="271" r:id="rId46"/>
    <p:sldId id="376" r:id="rId47"/>
    <p:sldId id="348" r:id="rId48"/>
    <p:sldId id="377" r:id="rId49"/>
    <p:sldId id="272" r:id="rId50"/>
    <p:sldId id="339" r:id="rId51"/>
  </p:sldIdLst>
  <p:sldSz cx="12192000" cy="6858000"/>
  <p:notesSz cx="6888163" cy="100187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56" userDrawn="1">
          <p15:clr>
            <a:srgbClr val="A4A3A4"/>
          </p15:clr>
        </p15:guide>
        <p15:guide id="2" pos="217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0" autoAdjust="0"/>
    <p:restoredTop sz="63031" autoAdjust="0"/>
  </p:normalViewPr>
  <p:slideViewPr>
    <p:cSldViewPr snapToGrid="0" showGuides="1">
      <p:cViewPr varScale="1">
        <p:scale>
          <a:sx n="71" d="100"/>
          <a:sy n="71" d="100"/>
        </p:scale>
        <p:origin x="2144" y="276"/>
      </p:cViewPr>
      <p:guideLst>
        <p:guide orient="horz" pos="2137"/>
        <p:guide pos="3840"/>
      </p:guideLst>
    </p:cSldViewPr>
  </p:slideViewPr>
  <p:notesTextViewPr>
    <p:cViewPr>
      <p:scale>
        <a:sx n="115" d="100"/>
        <a:sy n="115" d="100"/>
      </p:scale>
      <p:origin x="0" y="0"/>
    </p:cViewPr>
  </p:notesTextViewPr>
  <p:sorterViewPr>
    <p:cViewPr>
      <p:scale>
        <a:sx n="100" d="100"/>
        <a:sy n="100" d="100"/>
      </p:scale>
      <p:origin x="0" y="0"/>
    </p:cViewPr>
  </p:sorterViewPr>
  <p:notesViewPr>
    <p:cSldViewPr snapToGrid="0" showGuides="1">
      <p:cViewPr varScale="1">
        <p:scale>
          <a:sx n="15" d="100"/>
          <a:sy n="15" d="100"/>
        </p:scale>
        <p:origin x="1503" y="21"/>
      </p:cViewPr>
      <p:guideLst>
        <p:guide orient="horz" pos="3156"/>
        <p:guide pos="217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81C82DC9-99ED-4507-A2D7-549FF714F8ED}"/>
              </a:ext>
            </a:extLst>
          </p:cNvPr>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de-DE"/>
          </a:p>
        </p:txBody>
      </p:sp>
      <p:sp>
        <p:nvSpPr>
          <p:cNvPr id="3" name="Datumsplatzhalter 2">
            <a:extLst>
              <a:ext uri="{FF2B5EF4-FFF2-40B4-BE49-F238E27FC236}">
                <a16:creationId xmlns:a16="http://schemas.microsoft.com/office/drawing/2014/main" id="{41D50F51-E714-4853-9B95-669042D363C8}"/>
              </a:ext>
            </a:extLst>
          </p:cNvPr>
          <p:cNvSpPr>
            <a:spLocks noGrp="1"/>
          </p:cNvSpPr>
          <p:nvPr>
            <p:ph type="dt" sz="quarter" idx="1"/>
          </p:nvPr>
        </p:nvSpPr>
        <p:spPr>
          <a:xfrm>
            <a:off x="3901698" y="0"/>
            <a:ext cx="2984871" cy="502676"/>
          </a:xfrm>
          <a:prstGeom prst="rect">
            <a:avLst/>
          </a:prstGeom>
        </p:spPr>
        <p:txBody>
          <a:bodyPr vert="horz" lIns="96606" tIns="48303" rIns="96606" bIns="48303" rtlCol="0"/>
          <a:lstStyle>
            <a:lvl1pPr algn="r">
              <a:defRPr sz="1300"/>
            </a:lvl1pPr>
          </a:lstStyle>
          <a:p>
            <a:fld id="{8320C1E3-1455-47AA-BF4D-D61A31F2D105}" type="datetimeFigureOut">
              <a:rPr lang="de-DE" smtClean="0"/>
              <a:t>07.07.2025</a:t>
            </a:fld>
            <a:endParaRPr lang="de-DE"/>
          </a:p>
        </p:txBody>
      </p:sp>
      <p:sp>
        <p:nvSpPr>
          <p:cNvPr id="4" name="Fußzeilenplatzhalter 3">
            <a:extLst>
              <a:ext uri="{FF2B5EF4-FFF2-40B4-BE49-F238E27FC236}">
                <a16:creationId xmlns:a16="http://schemas.microsoft.com/office/drawing/2014/main" id="{405894B4-0FA2-4C3B-B5F9-FBDDA84AA493}"/>
              </a:ext>
            </a:extLst>
          </p:cNvPr>
          <p:cNvSpPr>
            <a:spLocks noGrp="1"/>
          </p:cNvSpPr>
          <p:nvPr>
            <p:ph type="ftr" sz="quarter" idx="2"/>
          </p:nvPr>
        </p:nvSpPr>
        <p:spPr>
          <a:xfrm>
            <a:off x="0" y="9516039"/>
            <a:ext cx="2984871" cy="502674"/>
          </a:xfrm>
          <a:prstGeom prst="rect">
            <a:avLst/>
          </a:prstGeom>
        </p:spPr>
        <p:txBody>
          <a:bodyPr vert="horz" lIns="96606" tIns="48303" rIns="96606" bIns="48303" rtlCol="0" anchor="b"/>
          <a:lstStyle>
            <a:lvl1pPr algn="l">
              <a:defRPr sz="1300"/>
            </a:lvl1pPr>
          </a:lstStyle>
          <a:p>
            <a:endParaRPr lang="de-DE"/>
          </a:p>
        </p:txBody>
      </p:sp>
      <p:sp>
        <p:nvSpPr>
          <p:cNvPr id="5" name="Foliennummernplatzhalter 4">
            <a:extLst>
              <a:ext uri="{FF2B5EF4-FFF2-40B4-BE49-F238E27FC236}">
                <a16:creationId xmlns:a16="http://schemas.microsoft.com/office/drawing/2014/main" id="{6EA590D8-9A65-4DB3-8465-CD4D1F6B73A8}"/>
              </a:ext>
            </a:extLst>
          </p:cNvPr>
          <p:cNvSpPr>
            <a:spLocks noGrp="1"/>
          </p:cNvSpPr>
          <p:nvPr>
            <p:ph type="sldNum" sz="quarter" idx="3"/>
          </p:nvPr>
        </p:nvSpPr>
        <p:spPr>
          <a:xfrm>
            <a:off x="3901698" y="9516039"/>
            <a:ext cx="2984871" cy="502674"/>
          </a:xfrm>
          <a:prstGeom prst="rect">
            <a:avLst/>
          </a:prstGeom>
        </p:spPr>
        <p:txBody>
          <a:bodyPr vert="horz" lIns="96606" tIns="48303" rIns="96606" bIns="48303" rtlCol="0" anchor="b"/>
          <a:lstStyle>
            <a:lvl1pPr algn="r">
              <a:defRPr sz="1300"/>
            </a:lvl1pPr>
          </a:lstStyle>
          <a:p>
            <a:fld id="{BF3010AE-45DF-40C0-A0D0-B23EE47307BB}" type="slidenum">
              <a:rPr lang="de-DE" smtClean="0"/>
              <a:t>‹Nr.›</a:t>
            </a:fld>
            <a:endParaRPr lang="de-DE"/>
          </a:p>
        </p:txBody>
      </p:sp>
    </p:spTree>
    <p:extLst>
      <p:ext uri="{BB962C8B-B14F-4D97-AF65-F5344CB8AC3E}">
        <p14:creationId xmlns:p14="http://schemas.microsoft.com/office/powerpoint/2010/main" val="9500866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de-DE"/>
          </a:p>
        </p:txBody>
      </p:sp>
      <p:sp>
        <p:nvSpPr>
          <p:cNvPr id="3" name="Datumsplatzhalter 2"/>
          <p:cNvSpPr>
            <a:spLocks noGrp="1"/>
          </p:cNvSpPr>
          <p:nvPr>
            <p:ph type="dt" idx="1"/>
          </p:nvPr>
        </p:nvSpPr>
        <p:spPr>
          <a:xfrm>
            <a:off x="3901698" y="0"/>
            <a:ext cx="2984871" cy="502676"/>
          </a:xfrm>
          <a:prstGeom prst="rect">
            <a:avLst/>
          </a:prstGeom>
        </p:spPr>
        <p:txBody>
          <a:bodyPr vert="horz" lIns="96606" tIns="48303" rIns="96606" bIns="48303" rtlCol="0"/>
          <a:lstStyle>
            <a:lvl1pPr algn="r">
              <a:defRPr sz="1300"/>
            </a:lvl1pPr>
          </a:lstStyle>
          <a:p>
            <a:fld id="{12684F89-EF80-491D-8325-0559CB01EE76}" type="datetimeFigureOut">
              <a:rPr lang="de-DE" smtClean="0"/>
              <a:t>07.07.2025</a:t>
            </a:fld>
            <a:endParaRPr lang="de-DE"/>
          </a:p>
        </p:txBody>
      </p:sp>
      <p:sp>
        <p:nvSpPr>
          <p:cNvPr id="4" name="Folienbildplatzhalt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06" tIns="48303" rIns="96606" bIns="48303" rtlCol="0" anchor="ctr"/>
          <a:lstStyle/>
          <a:p>
            <a:endParaRPr lang="de-DE"/>
          </a:p>
        </p:txBody>
      </p:sp>
      <p:sp>
        <p:nvSpPr>
          <p:cNvPr id="5" name="Notizenplatzhalter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9516039"/>
            <a:ext cx="2984871" cy="502674"/>
          </a:xfrm>
          <a:prstGeom prst="rect">
            <a:avLst/>
          </a:prstGeom>
        </p:spPr>
        <p:txBody>
          <a:bodyPr vert="horz" lIns="96606" tIns="48303" rIns="96606" bIns="48303" rtlCol="0" anchor="b"/>
          <a:lstStyle>
            <a:lvl1pPr algn="l">
              <a:defRPr sz="1300"/>
            </a:lvl1pPr>
          </a:lstStyle>
          <a:p>
            <a:endParaRPr lang="de-DE"/>
          </a:p>
        </p:txBody>
      </p:sp>
      <p:sp>
        <p:nvSpPr>
          <p:cNvPr id="7" name="Foliennummernplatzhalter 6"/>
          <p:cNvSpPr>
            <a:spLocks noGrp="1"/>
          </p:cNvSpPr>
          <p:nvPr>
            <p:ph type="sldNum" sz="quarter" idx="5"/>
          </p:nvPr>
        </p:nvSpPr>
        <p:spPr>
          <a:xfrm>
            <a:off x="3901698" y="9516039"/>
            <a:ext cx="2984871" cy="502674"/>
          </a:xfrm>
          <a:prstGeom prst="rect">
            <a:avLst/>
          </a:prstGeom>
        </p:spPr>
        <p:txBody>
          <a:bodyPr vert="horz" lIns="96606" tIns="48303" rIns="96606" bIns="48303" rtlCol="0" anchor="b"/>
          <a:lstStyle>
            <a:lvl1pPr algn="r">
              <a:defRPr sz="1300"/>
            </a:lvl1pPr>
          </a:lstStyle>
          <a:p>
            <a:fld id="{A70703F8-8110-4DBB-8A8D-ECA3EB8B4BDE}" type="slidenum">
              <a:rPr lang="de-DE" smtClean="0"/>
              <a:t>‹Nr.›</a:t>
            </a:fld>
            <a:endParaRPr lang="de-DE"/>
          </a:p>
        </p:txBody>
      </p:sp>
    </p:spTree>
    <p:extLst>
      <p:ext uri="{BB962C8B-B14F-4D97-AF65-F5344CB8AC3E}">
        <p14:creationId xmlns:p14="http://schemas.microsoft.com/office/powerpoint/2010/main" val="2353727999"/>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baseline="0">
        <a:solidFill>
          <a:schemeClr val="tx1"/>
        </a:solidFill>
        <a:latin typeface="+mn-lt"/>
        <a:ea typeface="+mn-ea"/>
        <a:cs typeface="+mn-cs"/>
      </a:defRPr>
    </a:lvl1pPr>
    <a:lvl2pPr marL="457200" algn="l" defTabSz="914400" rtl="0" eaLnBrk="1" latinLnBrk="0" hangingPunct="1">
      <a:defRPr sz="1400" kern="1200" baseline="0">
        <a:solidFill>
          <a:schemeClr val="tx1"/>
        </a:solidFill>
        <a:latin typeface="+mn-lt"/>
        <a:ea typeface="+mn-ea"/>
        <a:cs typeface="+mn-cs"/>
      </a:defRPr>
    </a:lvl2pPr>
    <a:lvl3pPr marL="914400" algn="l" defTabSz="914400" rtl="0" eaLnBrk="1" latinLnBrk="0" hangingPunct="1">
      <a:defRPr sz="1400" kern="1200" baseline="0">
        <a:solidFill>
          <a:schemeClr val="tx1"/>
        </a:solidFill>
        <a:latin typeface="+mn-lt"/>
        <a:ea typeface="+mn-ea"/>
        <a:cs typeface="+mn-cs"/>
      </a:defRPr>
    </a:lvl3pPr>
    <a:lvl4pPr marL="1371600" algn="l" defTabSz="914400" rtl="0" eaLnBrk="1" latinLnBrk="0" hangingPunct="1">
      <a:defRPr sz="1400" kern="1200" baseline="0">
        <a:solidFill>
          <a:schemeClr val="tx1"/>
        </a:solidFill>
        <a:latin typeface="+mn-lt"/>
        <a:ea typeface="+mn-ea"/>
        <a:cs typeface="+mn-cs"/>
      </a:defRPr>
    </a:lvl4pPr>
    <a:lvl5pPr marL="1828800" algn="l" defTabSz="914400" rtl="0" eaLnBrk="1" latinLnBrk="0" hangingPunct="1">
      <a:defRPr sz="1400" kern="1200" baseline="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hashtag/chatgpt?__eep__=6&amp;__cft__%5b0%5d=AZXyu_saga-mqO3HlSWsBwY98bXlfPweG0Bd85SHOuFL0qJKaglEOecVCXBmW4vl5pysHVkg2N3gQJSbRcitcBzKUWzaGfcoj78ZiHQE2Dbbxyl0BrK7WKRUgTJsi40fF2o&amp;__tn__=*NK-R"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Guten Tag. Ich bin Tim Cole, manche nennen mich ein „Internet-Urgestein“, weil ich mich  schon sehr lange mit digitalen Themen beschäftige – auf meinem Blog, den ich seit 1995 schreibe, in Artikeln und Kommentaren für “alte“ und „neue“ Medien, als Vortragsredner…</a:t>
            </a:r>
          </a:p>
        </p:txBody>
      </p:sp>
      <p:sp>
        <p:nvSpPr>
          <p:cNvPr id="4" name="Foliennummernplatzhalter 3"/>
          <p:cNvSpPr>
            <a:spLocks noGrp="1"/>
          </p:cNvSpPr>
          <p:nvPr>
            <p:ph type="sldNum" sz="quarter" idx="5"/>
          </p:nvPr>
        </p:nvSpPr>
        <p:spPr/>
        <p:txBody>
          <a:bodyPr/>
          <a:lstStyle/>
          <a:p>
            <a:fld id="{A70703F8-8110-4DBB-8A8D-ECA3EB8B4BDE}" type="slidenum">
              <a:rPr lang="de-DE" smtClean="0"/>
              <a:t>1</a:t>
            </a:fld>
            <a:endParaRPr lang="de-DE"/>
          </a:p>
        </p:txBody>
      </p:sp>
    </p:spTree>
    <p:extLst>
      <p:ext uri="{BB962C8B-B14F-4D97-AF65-F5344CB8AC3E}">
        <p14:creationId xmlns:p14="http://schemas.microsoft.com/office/powerpoint/2010/main" val="1525960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Was nicht heißen soll, dass Generative KI nicht eine echte Gefahr ist für einzelne Berufsgruppen, darunter auch meines. Es kann sehr überzeugend klingende Texte schreiben und damit eine ganze Generation von Schreibern arbeitslos machen. Journalisten, die ohnehin nur vom „Cut &amp; Paste“ Journalismus  leben oder simple Texte wie Produktkataloge oder Broschüren zu schreiben, werden sich schwer tun.</a:t>
            </a:r>
          </a:p>
        </p:txBody>
      </p:sp>
      <p:sp>
        <p:nvSpPr>
          <p:cNvPr id="4" name="Foliennummernplatzhalter 3"/>
          <p:cNvSpPr>
            <a:spLocks noGrp="1"/>
          </p:cNvSpPr>
          <p:nvPr>
            <p:ph type="sldNum" sz="quarter" idx="5"/>
          </p:nvPr>
        </p:nvSpPr>
        <p:spPr/>
        <p:txBody>
          <a:bodyPr/>
          <a:lstStyle/>
          <a:p>
            <a:fld id="{A70703F8-8110-4DBB-8A8D-ECA3EB8B4BDE}" type="slidenum">
              <a:rPr lang="de-DE" smtClean="0"/>
              <a:t>10</a:t>
            </a:fld>
            <a:endParaRPr lang="de-DE"/>
          </a:p>
        </p:txBody>
      </p:sp>
    </p:spTree>
    <p:extLst>
      <p:ext uri="{BB962C8B-B14F-4D97-AF65-F5344CB8AC3E}">
        <p14:creationId xmlns:p14="http://schemas.microsoft.com/office/powerpoint/2010/main" val="758250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500" dirty="0"/>
              <a:t>Bislang hat sich die Diskussion über KI  in Deutschland meist auf dystopischen Zukunftsszenarien konzentriert und weniger darauf, wie KI die Wirtschaft und das Leben von Millionen von Menschen transformieren und verbessern wird. Das ist schade, denn KI kann für Unternehmen ein echter Segen sein.</a:t>
            </a:r>
          </a:p>
          <a:p>
            <a:endParaRPr lang="de-DE" sz="1500" dirty="0"/>
          </a:p>
        </p:txBody>
      </p:sp>
      <p:sp>
        <p:nvSpPr>
          <p:cNvPr id="4" name="Foliennummernplatzhalter 3"/>
          <p:cNvSpPr>
            <a:spLocks noGrp="1"/>
          </p:cNvSpPr>
          <p:nvPr>
            <p:ph type="sldNum" sz="quarter" idx="5"/>
          </p:nvPr>
        </p:nvSpPr>
        <p:spPr/>
        <p:txBody>
          <a:bodyPr/>
          <a:lstStyle/>
          <a:p>
            <a:fld id="{A70703F8-8110-4DBB-8A8D-ECA3EB8B4BDE}" type="slidenum">
              <a:rPr lang="de-DE" smtClean="0"/>
              <a:t>11</a:t>
            </a:fld>
            <a:endParaRPr lang="de-DE"/>
          </a:p>
        </p:txBody>
      </p:sp>
    </p:spTree>
    <p:extLst>
      <p:ext uri="{BB962C8B-B14F-4D97-AF65-F5344CB8AC3E}">
        <p14:creationId xmlns:p14="http://schemas.microsoft.com/office/powerpoint/2010/main" val="1036442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DE" sz="1500" dirty="0"/>
              <a:t>Dank der Auswertung riesiger Datenmengen, der Anwendung komplexer mathematischer Modelle und dem Einsatz selbstlernender Systeme können KI-Forscher tief in die Zukunft blicken, zum Beispiel um Handelstrends zu erkennen oder die Verbreitung von Epidemien weltweit verfolgen und vorhersagen, was nicht nur tausende von Menschenleben retten, sondern uns vor einer Wiederholung der durch COVID-19 ausgelösten Wirtschaftskrise von 2020 schützen kann.</a:t>
            </a:r>
          </a:p>
        </p:txBody>
      </p:sp>
      <p:sp>
        <p:nvSpPr>
          <p:cNvPr id="4" name="Foliennummernplatzhalter 3"/>
          <p:cNvSpPr>
            <a:spLocks noGrp="1"/>
          </p:cNvSpPr>
          <p:nvPr>
            <p:ph type="sldNum" sz="quarter" idx="5"/>
          </p:nvPr>
        </p:nvSpPr>
        <p:spPr/>
        <p:txBody>
          <a:bodyPr/>
          <a:lstStyle/>
          <a:p>
            <a:fld id="{A70703F8-8110-4DBB-8A8D-ECA3EB8B4BDE}" type="slidenum">
              <a:rPr lang="de-DE" smtClean="0"/>
              <a:t>12</a:t>
            </a:fld>
            <a:endParaRPr lang="de-DE"/>
          </a:p>
        </p:txBody>
      </p:sp>
    </p:spTree>
    <p:extLst>
      <p:ext uri="{BB962C8B-B14F-4D97-AF65-F5344CB8AC3E}">
        <p14:creationId xmlns:p14="http://schemas.microsoft.com/office/powerpoint/2010/main" val="3014228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Dank vorausschauender Analyse von Maschinendaten können sich Unternehmen vor Ausfällen und Stillstand in der Produktion schützen und Produktionsfehler erkennen, bevor sie auftreten – was die Vision einer „Null-Ausschuss-Fertigung“ in greifbare Nähe rücken lässt.</a:t>
            </a:r>
          </a:p>
          <a:p>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13</a:t>
            </a:fld>
            <a:endParaRPr lang="de-DE"/>
          </a:p>
        </p:txBody>
      </p:sp>
    </p:spTree>
    <p:extLst>
      <p:ext uri="{BB962C8B-B14F-4D97-AF65-F5344CB8AC3E}">
        <p14:creationId xmlns:p14="http://schemas.microsoft.com/office/powerpoint/2010/main" val="2368435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KI könnte die Rettung vor der drohenden Klimakatastrophe sein. Im Zeitalter globaler Erwärmung werden Systeme zur Flutprognose und Flutverhinderung wie das Delft-FEWS (Flood Early </a:t>
            </a:r>
            <a:r>
              <a:rPr lang="de-DE" dirty="0" err="1"/>
              <a:t>Warning</a:t>
            </a:r>
            <a:r>
              <a:rPr lang="de-DE" dirty="0"/>
              <a:t> System)  oder MOSE in </a:t>
            </a:r>
            <a:r>
              <a:rPr lang="de-DE" dirty="0" err="1"/>
              <a:t>Vendig</a:t>
            </a:r>
            <a:r>
              <a:rPr lang="de-DE" dirty="0"/>
              <a:t> eine Schlüsselrolle in der Reduzierung oder Vermeidung von Flutschäden spielen.</a:t>
            </a:r>
          </a:p>
          <a:p>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14</a:t>
            </a:fld>
            <a:endParaRPr lang="de-DE"/>
          </a:p>
        </p:txBody>
      </p:sp>
    </p:spTree>
    <p:extLst>
      <p:ext uri="{BB962C8B-B14F-4D97-AF65-F5344CB8AC3E}">
        <p14:creationId xmlns:p14="http://schemas.microsoft.com/office/powerpoint/2010/main" val="932298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Ob in der Medizin, im Handel, in der Fertigung oder in der Verwaltung: Künstliche Intelligenz ist dabei, Unternehmen und Arbeitswelten komplett zu verändern. Automatisierung wird immer mehr Branchen und Bereiche erfassen, in denen bislang menschliche Arbeitskraft Voraussetzung war. Dafür wird sie Millionen neuer Arbeitsplätze schaffen, in denen Maschinenintelligenz an ihre Grenzen stößt. </a:t>
            </a:r>
            <a:r>
              <a:rPr lang="de-AT" dirty="0"/>
              <a:t>In ihrer Studie </a:t>
            </a:r>
            <a:r>
              <a:rPr lang="de-AT" i="1" dirty="0"/>
              <a:t>The Future </a:t>
            </a:r>
            <a:r>
              <a:rPr lang="de-AT" i="1" dirty="0" err="1"/>
              <a:t>of</a:t>
            </a:r>
            <a:r>
              <a:rPr lang="de-AT" i="1" dirty="0"/>
              <a:t> Jobs</a:t>
            </a:r>
            <a:r>
              <a:rPr lang="de-AT" dirty="0"/>
              <a:t> prognostiziert das World </a:t>
            </a:r>
            <a:r>
              <a:rPr lang="de-AT" dirty="0" err="1"/>
              <a:t>Economic</a:t>
            </a:r>
            <a:r>
              <a:rPr lang="de-AT" dirty="0"/>
              <a:t> Forum, dass KI 2022 zwar rund 75  </a:t>
            </a:r>
            <a:r>
              <a:rPr lang="de-AT" dirty="0" err="1"/>
              <a:t>Mio.Arbeitsplätze</a:t>
            </a:r>
            <a:r>
              <a:rPr lang="de-AT" dirty="0"/>
              <a:t> vernichten, dafür aber mehr als 133 Millionen neue Jobs schaffen wird.</a:t>
            </a:r>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15</a:t>
            </a:fld>
            <a:endParaRPr lang="de-DE"/>
          </a:p>
        </p:txBody>
      </p:sp>
    </p:spTree>
    <p:extLst>
      <p:ext uri="{BB962C8B-B14F-4D97-AF65-F5344CB8AC3E}">
        <p14:creationId xmlns:p14="http://schemas.microsoft.com/office/powerpoint/2010/main" val="7832925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8975" y="1252538"/>
            <a:ext cx="6008688" cy="3381375"/>
          </a:xfrm>
        </p:spPr>
      </p:sp>
      <p:sp>
        <p:nvSpPr>
          <p:cNvPr id="3" name="Notizenplatzhalter 2"/>
          <p:cNvSpPr>
            <a:spLocks noGrp="1"/>
          </p:cNvSpPr>
          <p:nvPr>
            <p:ph type="body" idx="1"/>
          </p:nvPr>
        </p:nvSpPr>
        <p:spPr/>
        <p:txBody>
          <a:bodyPr/>
          <a:lstStyle/>
          <a:p>
            <a:r>
              <a:rPr lang="de-DE" dirty="0"/>
              <a:t>KI ist die Voraussetzung, um vor allem drei Dinge zu schaffen, die für das Unternehmen von morgen entscheidend sein werden:, zum Beispiel:</a:t>
            </a:r>
          </a:p>
        </p:txBody>
      </p:sp>
      <p:sp>
        <p:nvSpPr>
          <p:cNvPr id="4" name="Foliennummernplatzhalter 3"/>
          <p:cNvSpPr>
            <a:spLocks noGrp="1"/>
          </p:cNvSpPr>
          <p:nvPr>
            <p:ph type="sldNum" sz="quarter" idx="5"/>
          </p:nvPr>
        </p:nvSpPr>
        <p:spPr/>
        <p:txBody>
          <a:bodyPr/>
          <a:lstStyle/>
          <a:p>
            <a:fld id="{A70703F8-8110-4DBB-8A8D-ECA3EB8B4BDE}" type="slidenum">
              <a:rPr lang="de-DE" smtClean="0"/>
              <a:t>16</a:t>
            </a:fld>
            <a:endParaRPr lang="de-DE"/>
          </a:p>
        </p:txBody>
      </p:sp>
    </p:spTree>
    <p:extLst>
      <p:ext uri="{BB962C8B-B14F-4D97-AF65-F5344CB8AC3E}">
        <p14:creationId xmlns:p14="http://schemas.microsoft.com/office/powerpoint/2010/main" val="9335172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8975" y="1252538"/>
            <a:ext cx="6008688" cy="3381375"/>
          </a:xfrm>
        </p:spPr>
      </p:sp>
      <p:sp>
        <p:nvSpPr>
          <p:cNvPr id="3" name="Notizenplatzhalter 2"/>
          <p:cNvSpPr>
            <a:spLocks noGrp="1"/>
          </p:cNvSpPr>
          <p:nvPr>
            <p:ph type="body" idx="1"/>
          </p:nvPr>
        </p:nvSpPr>
        <p:spPr/>
        <p:txBody>
          <a:bodyPr/>
          <a:lstStyle/>
          <a:p>
            <a:pPr lvl="0"/>
            <a:r>
              <a:rPr lang="de-DE" b="1" dirty="0"/>
              <a:t>Zufriedenere Kunden</a:t>
            </a:r>
            <a:r>
              <a:rPr lang="de-DE" dirty="0"/>
              <a:t>: Dank KI können Unternehmen ihre Kunden besser verstehen lernen. Auf der Grundlage dieses neuen Wissens um den Kunden können sie Markttrends besser vorhersagen und besser auf die individuellen Wünsche und Bedürfnisse jedes einzelnen Kunden eingehen. Das schafft zufriedenere Kunden – und zufriedene Kunden, das weiß jeder Manager, sind die besten Kunden.</a:t>
            </a:r>
          </a:p>
          <a:p>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17</a:t>
            </a:fld>
            <a:endParaRPr lang="de-DE"/>
          </a:p>
        </p:txBody>
      </p:sp>
    </p:spTree>
    <p:extLst>
      <p:ext uri="{BB962C8B-B14F-4D97-AF65-F5344CB8AC3E}">
        <p14:creationId xmlns:p14="http://schemas.microsoft.com/office/powerpoint/2010/main" val="1592464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Intelligentere Produkte und Dienstleistungen</a:t>
            </a:r>
            <a:r>
              <a:rPr lang="de-DE" dirty="0"/>
              <a:t>: Gadgets und Geräte müssen heute immer „smarter“ werden, wenn sie der Kunde annehmen soll. Das gilt für die neueste Generation von Mobiltelefonen (die ja nicht umsonst „Smartphones“ heißen) genau wie für Autos, Heizungssysteme, Küchengeräte, Fernseher oder ganze Wohnhäuser (Stichwort: Smart Home“). Firmen von Apple bis Tesla nutzen längst KI, um sich Wettbewerbsvorteile bei ihren Produkten zu sichern. Und im Service-Sektor sieht es keinen Deut anders aus: Alle von Spotify über Disney bis Über verwenden künstliche Intelligenz, um ihr Leistungsangebot noch zielgenauer auf die Wünsche und Bedürfnisse ihrer Kunden auszurichten.</a:t>
            </a:r>
          </a:p>
          <a:p>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18</a:t>
            </a:fld>
            <a:endParaRPr lang="de-DE"/>
          </a:p>
        </p:txBody>
      </p:sp>
    </p:spTree>
    <p:extLst>
      <p:ext uri="{BB962C8B-B14F-4D97-AF65-F5344CB8AC3E}">
        <p14:creationId xmlns:p14="http://schemas.microsoft.com/office/powerpoint/2010/main" val="27184837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Autonome Fertigung</a:t>
            </a:r>
            <a:r>
              <a:rPr lang="de-DE" dirty="0"/>
              <a:t>: In der industriellen Produktion bahnt sich dank KI eine Automatisierungs-Revolution an. Von autonomen Drohnen bis selbststeuernden Lieferrobotern, von selbstlernenden Fertigungsmaschinen bis zu „Null-Fehler“ Qualitätskontrolle erschließt KI am Band und in der Lieferkette ungeahnte Potenziale und macht „alte“ Industrien schneller, flexibler und konkurrenzfähiger.</a:t>
            </a:r>
          </a:p>
          <a:p>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19</a:t>
            </a:fld>
            <a:endParaRPr lang="de-DE"/>
          </a:p>
        </p:txBody>
      </p:sp>
    </p:spTree>
    <p:extLst>
      <p:ext uri="{BB962C8B-B14F-4D97-AF65-F5344CB8AC3E}">
        <p14:creationId xmlns:p14="http://schemas.microsoft.com/office/powerpoint/2010/main" val="713796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..und vor allem in meinen Büchern, von denen ich in den letzten 20 Jahren sage und schreibe 12 Stück verfasst habe – ganz aktuell bei Hanser erschienen: Erfolgsfaktor Künstliche Intelligenz, auch auf Englisch bei Amazon erhältlich als „AI </a:t>
            </a:r>
            <a:r>
              <a:rPr lang="de-DE" dirty="0" err="1"/>
              <a:t>Means</a:t>
            </a:r>
            <a:r>
              <a:rPr lang="de-DE" dirty="0"/>
              <a:t> Business“.</a:t>
            </a:r>
          </a:p>
          <a:p>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2</a:t>
            </a:fld>
            <a:endParaRPr lang="de-DE"/>
          </a:p>
        </p:txBody>
      </p:sp>
    </p:spTree>
    <p:extLst>
      <p:ext uri="{BB962C8B-B14F-4D97-AF65-F5344CB8AC3E}">
        <p14:creationId xmlns:p14="http://schemas.microsoft.com/office/powerpoint/2010/main" val="30577851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Wir sollten an dieser Stelle kurz innehalten, um den armen Handlungsreisenden zu bedauern. Dieser steht täglich vor der Aufgabe, eine Vielzahl von Kunden zu besuchen, und er möchte dabei möglichst schnell fertig werden, denn Zeit ist Geld. Es gibt, je nach Kundenzahl, Dutzende oder Hunderte von möglichen Routen – aber welche ist die schnellste, respektive die kürzeste?</a:t>
            </a:r>
          </a:p>
          <a:p>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20</a:t>
            </a:fld>
            <a:endParaRPr lang="de-DE"/>
          </a:p>
        </p:txBody>
      </p:sp>
    </p:spTree>
    <p:extLst>
      <p:ext uri="{BB962C8B-B14F-4D97-AF65-F5344CB8AC3E}">
        <p14:creationId xmlns:p14="http://schemas.microsoft.com/office/powerpoint/2010/main" val="30796972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Wenn unser Handlungsreisende nebenbei noch ein Computerwissenschaftler ist, kann er das Problem am einfachsten mit der so genannten „</a:t>
            </a:r>
            <a:r>
              <a:rPr lang="de-DE" dirty="0" err="1"/>
              <a:t>brute</a:t>
            </a:r>
            <a:r>
              <a:rPr lang="de-DE" dirty="0"/>
              <a:t> </a:t>
            </a:r>
            <a:r>
              <a:rPr lang="de-DE" dirty="0" err="1"/>
              <a:t>force</a:t>
            </a:r>
            <a:r>
              <a:rPr lang="de-DE" dirty="0"/>
              <a:t>“ Methode lösen, nämlich mit roher, brutaler Rechen-Power: Er lässt einfach alle möglichen Routen nacheinander berechnen, und am Ende hat er seine gesuchte gefunden. </a:t>
            </a:r>
          </a:p>
        </p:txBody>
      </p:sp>
      <p:sp>
        <p:nvSpPr>
          <p:cNvPr id="4" name="Foliennummernplatzhalter 3"/>
          <p:cNvSpPr>
            <a:spLocks noGrp="1"/>
          </p:cNvSpPr>
          <p:nvPr>
            <p:ph type="sldNum" sz="quarter" idx="5"/>
          </p:nvPr>
        </p:nvSpPr>
        <p:spPr/>
        <p:txBody>
          <a:bodyPr/>
          <a:lstStyle/>
          <a:p>
            <a:fld id="{A70703F8-8110-4DBB-8A8D-ECA3EB8B4BDE}" type="slidenum">
              <a:rPr lang="de-DE" smtClean="0"/>
              <a:t>21</a:t>
            </a:fld>
            <a:endParaRPr lang="de-DE"/>
          </a:p>
        </p:txBody>
      </p:sp>
    </p:spTree>
    <p:extLst>
      <p:ext uri="{BB962C8B-B14F-4D97-AF65-F5344CB8AC3E}">
        <p14:creationId xmlns:p14="http://schemas.microsoft.com/office/powerpoint/2010/main" val="25848424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Aber Rechenleistung selbst ist teuer, relativ jedenfalls, und deshalb haben andere Computerwissenschaftler den Ameisen abgeguckt, wie sie ein ähnliches Problem bei der täglichen Nahrungssuche lösen. </a:t>
            </a:r>
          </a:p>
          <a:p>
            <a:r>
              <a:rPr lang="de-DE" dirty="0"/>
              <a:t>Morgens schwärmen eine Anzahl von spezialisierten „Späher-Ameisen“ aus und suchen eine Futterstelle. Dabei hinterlassen sie eine </a:t>
            </a:r>
            <a:r>
              <a:rPr lang="de-DE" dirty="0" err="1"/>
              <a:t>Duftspur</a:t>
            </a:r>
            <a:r>
              <a:rPr lang="de-DE" dirty="0"/>
              <a:t>, die aus sogenannten </a:t>
            </a:r>
            <a:r>
              <a:rPr lang="de-DE" i="1" dirty="0"/>
              <a:t>Pheromonen</a:t>
            </a:r>
            <a:r>
              <a:rPr lang="de-DE" dirty="0"/>
              <a:t> besteht. Das sind Botenstoffe zur Informationsübertragung zwischen Individuen innerhalb einer Art. Man kann sich das auch so vorstellen wie die Brotkrumen, die Hänsel und Gretel hinterlassen haben, um nach Hause zu finden.</a:t>
            </a:r>
          </a:p>
          <a:p>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22</a:t>
            </a:fld>
            <a:endParaRPr lang="de-DE"/>
          </a:p>
        </p:txBody>
      </p:sp>
    </p:spTree>
    <p:extLst>
      <p:ext uri="{BB962C8B-B14F-4D97-AF65-F5344CB8AC3E}">
        <p14:creationId xmlns:p14="http://schemas.microsoft.com/office/powerpoint/2010/main" val="15874439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 erste Spähtruppe kehrt in den heimischen Bau zurück, und zwar auf genau dem gleichen Weg, den Sie zum Ausschwärmen genommen haben. Dadurch verstärkt sich die </a:t>
            </a:r>
            <a:r>
              <a:rPr lang="de-DE" dirty="0" err="1"/>
              <a:t>Pheromonenspur</a:t>
            </a:r>
            <a:r>
              <a:rPr lang="de-DE" dirty="0"/>
              <a:t>, weil sie ja zweimal begangen worden ist. </a:t>
            </a:r>
          </a:p>
        </p:txBody>
      </p:sp>
      <p:sp>
        <p:nvSpPr>
          <p:cNvPr id="4" name="Foliennummernplatzhalter 3"/>
          <p:cNvSpPr>
            <a:spLocks noGrp="1"/>
          </p:cNvSpPr>
          <p:nvPr>
            <p:ph type="sldNum" sz="quarter" idx="5"/>
          </p:nvPr>
        </p:nvSpPr>
        <p:spPr/>
        <p:txBody>
          <a:bodyPr/>
          <a:lstStyle/>
          <a:p>
            <a:fld id="{A70703F8-8110-4DBB-8A8D-ECA3EB8B4BDE}" type="slidenum">
              <a:rPr lang="de-DE" smtClean="0"/>
              <a:t>23</a:t>
            </a:fld>
            <a:endParaRPr lang="de-DE"/>
          </a:p>
        </p:txBody>
      </p:sp>
    </p:spTree>
    <p:extLst>
      <p:ext uri="{BB962C8B-B14F-4D97-AF65-F5344CB8AC3E}">
        <p14:creationId xmlns:p14="http://schemas.microsoft.com/office/powerpoint/2010/main" val="31111623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fleißigen Arbeitsarmeisen beschnuppern nun reihum alle abgehenden Spuren, aber eine ist doppelt so stark wie die anderen. Also folgen alle dieser Spur bis zur Futterstelle und räumen diese leer. Bis sie nach Hause kommen, ist der zweite Spähtrupp angekommen und hat wiederum eine stärkere Spur erzeugt, der die Arbeiter nun als Zweites folgen, und so weiter. </a:t>
            </a:r>
          </a:p>
        </p:txBody>
      </p:sp>
      <p:sp>
        <p:nvSpPr>
          <p:cNvPr id="4" name="Foliennummernplatzhalter 3"/>
          <p:cNvSpPr>
            <a:spLocks noGrp="1"/>
          </p:cNvSpPr>
          <p:nvPr>
            <p:ph type="sldNum" sz="quarter" idx="5"/>
          </p:nvPr>
        </p:nvSpPr>
        <p:spPr/>
        <p:txBody>
          <a:bodyPr/>
          <a:lstStyle/>
          <a:p>
            <a:fld id="{A70703F8-8110-4DBB-8A8D-ECA3EB8B4BDE}" type="slidenum">
              <a:rPr lang="de-DE" smtClean="0"/>
              <a:t>24</a:t>
            </a:fld>
            <a:endParaRPr lang="de-DE"/>
          </a:p>
        </p:txBody>
      </p:sp>
    </p:spTree>
    <p:extLst>
      <p:ext uri="{BB962C8B-B14F-4D97-AF65-F5344CB8AC3E}">
        <p14:creationId xmlns:p14="http://schemas.microsoft.com/office/powerpoint/2010/main" val="41639405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Form der Nahrungssuche ist hocheffizient, und so ganz nebenbei löst es auch das Problem des Handlungsreisenden. Jedenfalls haben chinesische Forscher einen „ameisen-intelligenten“ Algorithmus entwickelt, der solchen komplexen Aufgaben lösen kann. </a:t>
            </a:r>
          </a:p>
        </p:txBody>
      </p:sp>
      <p:sp>
        <p:nvSpPr>
          <p:cNvPr id="4" name="Foliennummernplatzhalter 3"/>
          <p:cNvSpPr>
            <a:spLocks noGrp="1"/>
          </p:cNvSpPr>
          <p:nvPr>
            <p:ph type="sldNum" sz="quarter" idx="5"/>
          </p:nvPr>
        </p:nvSpPr>
        <p:spPr/>
        <p:txBody>
          <a:bodyPr/>
          <a:lstStyle/>
          <a:p>
            <a:fld id="{A70703F8-8110-4DBB-8A8D-ECA3EB8B4BDE}" type="slidenum">
              <a:rPr lang="de-DE" smtClean="0"/>
              <a:t>25</a:t>
            </a:fld>
            <a:endParaRPr lang="de-DE"/>
          </a:p>
        </p:txBody>
      </p:sp>
    </p:spTree>
    <p:extLst>
      <p:ext uri="{BB962C8B-B14F-4D97-AF65-F5344CB8AC3E}">
        <p14:creationId xmlns:p14="http://schemas.microsoft.com/office/powerpoint/2010/main" val="32064055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Es gibt dafür viele praktischen Anwendungen, zum Beispiel in der Tourenplanung, in der Logistik oder im Design von Mikrochips, in der Genom-Sequenzierung und beim Umleiten von Datenpaketen in überlasteten Netzwerken. Andere Informatiker sprechen in diesem Zusammenhang von „schwarmintelligenten“ Systemen, weil bestimmte Tierarten wie eben Ameisen, aber auch Zugvögel, Fische oder Bienen im Schwarm ein kollektives Verhalten demonstrieren, das an Intelligenz erinnert.</a:t>
            </a:r>
          </a:p>
        </p:txBody>
      </p:sp>
      <p:sp>
        <p:nvSpPr>
          <p:cNvPr id="4" name="Foliennummernplatzhalter 3"/>
          <p:cNvSpPr>
            <a:spLocks noGrp="1"/>
          </p:cNvSpPr>
          <p:nvPr>
            <p:ph type="sldNum" sz="quarter" idx="5"/>
          </p:nvPr>
        </p:nvSpPr>
        <p:spPr/>
        <p:txBody>
          <a:bodyPr/>
          <a:lstStyle/>
          <a:p>
            <a:fld id="{A70703F8-8110-4DBB-8A8D-ECA3EB8B4BDE}" type="slidenum">
              <a:rPr lang="de-DE" smtClean="0"/>
              <a:t>26</a:t>
            </a:fld>
            <a:endParaRPr lang="de-DE"/>
          </a:p>
        </p:txBody>
      </p:sp>
    </p:spTree>
    <p:extLst>
      <p:ext uri="{BB962C8B-B14F-4D97-AF65-F5344CB8AC3E}">
        <p14:creationId xmlns:p14="http://schemas.microsoft.com/office/powerpoint/2010/main" val="21205892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kann ganz praktische Bedeutung haben. Nehmen wir an, 20 Pakete müssen ausgeliefert werden. Klingt zunächst wie eine lösbare Aufgabe, ist aber in Wirklichkeit hochkomplex.  Die Zahl der möglichen Routen beläuft sich laut der Investmentbank Goldman Sachs auf etwa 15 Septillion (Billionen Billionen). </a:t>
            </a:r>
          </a:p>
        </p:txBody>
      </p:sp>
      <p:sp>
        <p:nvSpPr>
          <p:cNvPr id="4" name="Foliennummernplatzhalter 3"/>
          <p:cNvSpPr>
            <a:spLocks noGrp="1"/>
          </p:cNvSpPr>
          <p:nvPr>
            <p:ph type="sldNum" sz="quarter" idx="5"/>
          </p:nvPr>
        </p:nvSpPr>
        <p:spPr/>
        <p:txBody>
          <a:bodyPr/>
          <a:lstStyle/>
          <a:p>
            <a:fld id="{A70703F8-8110-4DBB-8A8D-ECA3EB8B4BDE}" type="slidenum">
              <a:rPr lang="de-DE" smtClean="0"/>
              <a:t>27</a:t>
            </a:fld>
            <a:endParaRPr lang="de-DE"/>
          </a:p>
        </p:txBody>
      </p:sp>
    </p:spTree>
    <p:extLst>
      <p:ext uri="{BB962C8B-B14F-4D97-AF65-F5344CB8AC3E}">
        <p14:creationId xmlns:p14="http://schemas.microsoft.com/office/powerpoint/2010/main" val="3354217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Integration von KI in das komplexe Netz von Produktion und Vertrieb - die Lieferkette - wird größere wirtschaftliche Auswirkungen haben als jede andere Anwendung der Technologie und eine größere Anzahl von Unternehmen betreffen, so zitiert der </a:t>
            </a:r>
            <a:r>
              <a:rPr lang="de-DE" i="1" dirty="0"/>
              <a:t>Economist</a:t>
            </a:r>
            <a:r>
              <a:rPr lang="de-DE" dirty="0"/>
              <a:t> </a:t>
            </a:r>
            <a:r>
              <a:rPr lang="de-DE" dirty="0" err="1"/>
              <a:t>Sudhir</a:t>
            </a:r>
            <a:r>
              <a:rPr lang="de-DE" dirty="0"/>
              <a:t> Jha von Infosys, einem großen indischen IT-Unternehmen. </a:t>
            </a:r>
          </a:p>
          <a:p>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28</a:t>
            </a:fld>
            <a:endParaRPr lang="de-DE"/>
          </a:p>
        </p:txBody>
      </p:sp>
    </p:spTree>
    <p:extLst>
      <p:ext uri="{BB962C8B-B14F-4D97-AF65-F5344CB8AC3E}">
        <p14:creationId xmlns:p14="http://schemas.microsoft.com/office/powerpoint/2010/main" val="11505564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McKinsey schätzt, dass die Unternehmen durch den Einsatz von </a:t>
            </a:r>
            <a:r>
              <a:rPr lang="de-DE" dirty="0" err="1">
                <a:effectLst/>
              </a:rPr>
              <a:t>GenAI</a:t>
            </a:r>
            <a:r>
              <a:rPr lang="de-DE" dirty="0">
                <a:effectLst/>
              </a:rPr>
              <a:t>-Technologien wie </a:t>
            </a:r>
            <a:r>
              <a:rPr lang="de-DE" dirty="0" err="1">
                <a:effectLst/>
              </a:rPr>
              <a:t>ChatGPT</a:t>
            </a:r>
            <a:r>
              <a:rPr lang="de-DE" dirty="0">
                <a:effectLst/>
              </a:rPr>
              <a:t> oder DALL-E theoretisch einen jährlichen Produktivitätszuwachs von 2,6 bis 4,4 Billionen US-Dollar ermöglichen können. </a:t>
            </a:r>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29</a:t>
            </a:fld>
            <a:endParaRPr lang="de-DE"/>
          </a:p>
        </p:txBody>
      </p:sp>
    </p:spTree>
    <p:extLst>
      <p:ext uri="{BB962C8B-B14F-4D97-AF65-F5344CB8AC3E}">
        <p14:creationId xmlns:p14="http://schemas.microsoft.com/office/powerpoint/2010/main" val="709512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KI ist gerade in aller Munde, vor allem </a:t>
            </a:r>
            <a:r>
              <a:rPr lang="de-DE" dirty="0" err="1"/>
              <a:t>ChatGPT</a:t>
            </a:r>
            <a:r>
              <a:rPr lang="de-DE" dirty="0"/>
              <a:t>. Und ich dachte mir deshalb, ich mach‘s mir einfach und bat </a:t>
            </a:r>
            <a:r>
              <a:rPr lang="de-DE" dirty="0" err="1"/>
              <a:t>ChatGPT</a:t>
            </a:r>
            <a:r>
              <a:rPr lang="de-DE" dirty="0"/>
              <a:t>, mir ein kurze Statement zu unserem Thema zu verfassen. Gar nicht schlecht, oder? Aber so richtig gut eben auch nicht – klingt ein bisschen wie die Sonntagrede eines Politikers.</a:t>
            </a:r>
          </a:p>
        </p:txBody>
      </p:sp>
      <p:sp>
        <p:nvSpPr>
          <p:cNvPr id="4" name="Foliennummernplatzhalter 3"/>
          <p:cNvSpPr>
            <a:spLocks noGrp="1"/>
          </p:cNvSpPr>
          <p:nvPr>
            <p:ph type="sldNum" sz="quarter" idx="5"/>
          </p:nvPr>
        </p:nvSpPr>
        <p:spPr/>
        <p:txBody>
          <a:bodyPr/>
          <a:lstStyle/>
          <a:p>
            <a:fld id="{A70703F8-8110-4DBB-8A8D-ECA3EB8B4BDE}" type="slidenum">
              <a:rPr lang="de-DE" smtClean="0"/>
              <a:t>3</a:t>
            </a:fld>
            <a:endParaRPr lang="de-DE"/>
          </a:p>
        </p:txBody>
      </p:sp>
    </p:spTree>
    <p:extLst>
      <p:ext uri="{BB962C8B-B14F-4D97-AF65-F5344CB8AC3E}">
        <p14:creationId xmlns:p14="http://schemas.microsoft.com/office/powerpoint/2010/main" val="18694223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Statt also aus Angst vor KI zu erstarren, sollten Unternehmen und Unternehmer, Manager und Führungsverantwortliche die Chancen ergreifen, die sich durch sie bieten. In ihrer Studie “</a:t>
            </a:r>
            <a:r>
              <a:rPr lang="de-DE" dirty="0" err="1"/>
              <a:t>Smartening</a:t>
            </a:r>
            <a:r>
              <a:rPr lang="de-DE" dirty="0"/>
              <a:t> </a:t>
            </a:r>
            <a:r>
              <a:rPr lang="de-DE" dirty="0" err="1"/>
              <a:t>up</a:t>
            </a:r>
            <a:r>
              <a:rPr lang="de-DE" dirty="0"/>
              <a:t> </a:t>
            </a:r>
            <a:r>
              <a:rPr lang="de-DE" dirty="0" err="1"/>
              <a:t>with</a:t>
            </a:r>
            <a:r>
              <a:rPr lang="de-DE" dirty="0"/>
              <a:t> </a:t>
            </a:r>
            <a:r>
              <a:rPr lang="de-DE" dirty="0" err="1"/>
              <a:t>Artificial</a:t>
            </a:r>
            <a:r>
              <a:rPr lang="de-DE" dirty="0"/>
              <a:t> </a:t>
            </a:r>
            <a:r>
              <a:rPr lang="de-DE" dirty="0" err="1"/>
              <a:t>Intelligence</a:t>
            </a:r>
            <a:r>
              <a:rPr lang="de-DE" dirty="0"/>
              <a:t> (AI) – </a:t>
            </a:r>
            <a:r>
              <a:rPr lang="de-DE" dirty="0" err="1"/>
              <a:t>What’s</a:t>
            </a:r>
            <a:r>
              <a:rPr lang="de-DE" dirty="0"/>
              <a:t> in </a:t>
            </a:r>
            <a:r>
              <a:rPr lang="de-DE" dirty="0" err="1"/>
              <a:t>it</a:t>
            </a:r>
            <a:r>
              <a:rPr lang="de-DE" dirty="0"/>
              <a:t> </a:t>
            </a:r>
            <a:r>
              <a:rPr lang="de-DE" dirty="0" err="1"/>
              <a:t>for</a:t>
            </a:r>
            <a:r>
              <a:rPr lang="de-DE" dirty="0"/>
              <a:t> Germany and </a:t>
            </a:r>
            <a:r>
              <a:rPr lang="de-DE" dirty="0" err="1"/>
              <a:t>it‘s</a:t>
            </a:r>
            <a:r>
              <a:rPr lang="de-DE" dirty="0"/>
              <a:t> Industrial </a:t>
            </a:r>
            <a:r>
              <a:rPr lang="de-DE" dirty="0" err="1"/>
              <a:t>Sector</a:t>
            </a:r>
            <a:r>
              <a:rPr lang="de-DE" dirty="0"/>
              <a:t>?” bezeichnen die Unternehmensberatern von McKinsey KI ein „Wachstumsmotor für die deutsche Industrie“ und sagen ein Anstieg des Bruttoinlandsprodukts in Deutschland bis 2030 von bis zu 4 Prozent durch den frühen und konsequenten Einsatz von intelligenten Robotern und selbstlernenden Computern voraus. Das wären umgerechnet 160 Mrd. Euro. Und die könnten wir doch ganz gut gebrauchen, oder?</a:t>
            </a:r>
          </a:p>
          <a:p>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30</a:t>
            </a:fld>
            <a:endParaRPr lang="de-DE"/>
          </a:p>
        </p:txBody>
      </p:sp>
    </p:spTree>
    <p:extLst>
      <p:ext uri="{BB962C8B-B14F-4D97-AF65-F5344CB8AC3E}">
        <p14:creationId xmlns:p14="http://schemas.microsoft.com/office/powerpoint/2010/main" val="42271630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Aber wie sieht es mit Ihrem eigenen Berufsbild aus. Kann KI den Steuerberater ersetzen? Fragen wir doch wieder </a:t>
            </a:r>
            <a:r>
              <a:rPr lang="de-DE" dirty="0" err="1"/>
              <a:t>ChatGPT</a:t>
            </a:r>
            <a:r>
              <a:rPr lang="de-DE" dirty="0"/>
              <a:t>!</a:t>
            </a:r>
          </a:p>
        </p:txBody>
      </p:sp>
      <p:sp>
        <p:nvSpPr>
          <p:cNvPr id="4" name="Foliennummernplatzhalter 3"/>
          <p:cNvSpPr>
            <a:spLocks noGrp="1"/>
          </p:cNvSpPr>
          <p:nvPr>
            <p:ph type="sldNum" sz="quarter" idx="5"/>
          </p:nvPr>
        </p:nvSpPr>
        <p:spPr/>
        <p:txBody>
          <a:bodyPr/>
          <a:lstStyle/>
          <a:p>
            <a:fld id="{A70703F8-8110-4DBB-8A8D-ECA3EB8B4BDE}" type="slidenum">
              <a:rPr lang="de-DE" smtClean="0"/>
              <a:t>31</a:t>
            </a:fld>
            <a:endParaRPr lang="de-DE"/>
          </a:p>
        </p:txBody>
      </p:sp>
    </p:spTree>
    <p:extLst>
      <p:ext uri="{BB962C8B-B14F-4D97-AF65-F5344CB8AC3E}">
        <p14:creationId xmlns:p14="http://schemas.microsoft.com/office/powerpoint/2010/main" val="40245675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Ich denke deshalb, dass Sie sich auch nicht </a:t>
            </a:r>
            <a:r>
              <a:rPr lang="de-DE" dirty="0" err="1"/>
              <a:t>allzuviele</a:t>
            </a:r>
            <a:r>
              <a:rPr lang="de-DE" dirty="0"/>
              <a:t> Gedanken über Ihre berufliche Zukunft machen müssen. Zumal die meisten von Ihnen ja ohnehin – wie ich – dem Ende Ihrer aktiven Karrieren nähern.</a:t>
            </a:r>
          </a:p>
        </p:txBody>
      </p:sp>
      <p:sp>
        <p:nvSpPr>
          <p:cNvPr id="4" name="Foliennummernplatzhalter 3"/>
          <p:cNvSpPr>
            <a:spLocks noGrp="1"/>
          </p:cNvSpPr>
          <p:nvPr>
            <p:ph type="sldNum" sz="quarter" idx="5"/>
          </p:nvPr>
        </p:nvSpPr>
        <p:spPr/>
        <p:txBody>
          <a:bodyPr/>
          <a:lstStyle/>
          <a:p>
            <a:fld id="{A70703F8-8110-4DBB-8A8D-ECA3EB8B4BDE}" type="slidenum">
              <a:rPr lang="de-DE" smtClean="0"/>
              <a:t>32</a:t>
            </a:fld>
            <a:endParaRPr lang="de-DE"/>
          </a:p>
        </p:txBody>
      </p:sp>
    </p:spTree>
    <p:extLst>
      <p:ext uri="{BB962C8B-B14F-4D97-AF65-F5344CB8AC3E}">
        <p14:creationId xmlns:p14="http://schemas.microsoft.com/office/powerpoint/2010/main" val="23628384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Ich denke deshalb, dass Sie sich auch nicht </a:t>
            </a:r>
            <a:r>
              <a:rPr lang="de-DE" dirty="0" err="1"/>
              <a:t>allzuviele</a:t>
            </a:r>
            <a:r>
              <a:rPr lang="de-DE" dirty="0"/>
              <a:t> Gedanken über Ihre berufliche Zukunft machen müssen. Zumal die meisten von Ihnen ja ohnehin – wie ich – dem Ende Ihrer aktiven Karrieren nähern.</a:t>
            </a:r>
          </a:p>
        </p:txBody>
      </p:sp>
      <p:sp>
        <p:nvSpPr>
          <p:cNvPr id="4" name="Foliennummernplatzhalter 3"/>
          <p:cNvSpPr>
            <a:spLocks noGrp="1"/>
          </p:cNvSpPr>
          <p:nvPr>
            <p:ph type="sldNum" sz="quarter" idx="5"/>
          </p:nvPr>
        </p:nvSpPr>
        <p:spPr/>
        <p:txBody>
          <a:bodyPr/>
          <a:lstStyle/>
          <a:p>
            <a:fld id="{A70703F8-8110-4DBB-8A8D-ECA3EB8B4BDE}" type="slidenum">
              <a:rPr lang="de-DE" smtClean="0"/>
              <a:t>33</a:t>
            </a:fld>
            <a:endParaRPr lang="de-DE"/>
          </a:p>
        </p:txBody>
      </p:sp>
    </p:spTree>
    <p:extLst>
      <p:ext uri="{BB962C8B-B14F-4D97-AF65-F5344CB8AC3E}">
        <p14:creationId xmlns:p14="http://schemas.microsoft.com/office/powerpoint/2010/main" val="26542891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Wenn es überhaupt einen ernsthaften Grund gibt, sich wegen Künstlicher Intelligenz Sorgen zu machen, dann im Bereich der Politik. Der rasche Fortschritt der KI macht sie zu einem mächtigen Instrument in wirtschaftlicher, politischer und militärischer Hinsicht. </a:t>
            </a:r>
          </a:p>
        </p:txBody>
      </p:sp>
      <p:sp>
        <p:nvSpPr>
          <p:cNvPr id="4" name="Foliennummernplatzhalter 3"/>
          <p:cNvSpPr>
            <a:spLocks noGrp="1"/>
          </p:cNvSpPr>
          <p:nvPr>
            <p:ph type="sldNum" sz="quarter" idx="5"/>
          </p:nvPr>
        </p:nvSpPr>
        <p:spPr/>
        <p:txBody>
          <a:bodyPr/>
          <a:lstStyle/>
          <a:p>
            <a:fld id="{A70703F8-8110-4DBB-8A8D-ECA3EB8B4BDE}" type="slidenum">
              <a:rPr lang="de-DE" smtClean="0"/>
              <a:t>34</a:t>
            </a:fld>
            <a:endParaRPr lang="de-DE"/>
          </a:p>
        </p:txBody>
      </p:sp>
    </p:spTree>
    <p:extLst>
      <p:ext uri="{BB962C8B-B14F-4D97-AF65-F5344CB8AC3E}">
        <p14:creationId xmlns:p14="http://schemas.microsoft.com/office/powerpoint/2010/main" val="3174689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 September 2017 sagte Wladimir Putin vor einer Gruppe russischer Studenten und Journalisten: "Künstliche Intelligenz ist die Zukunft... Wer in diesem Bereich die Führung übernimmt, wird zum Herrscher der Welt!" </a:t>
            </a:r>
          </a:p>
        </p:txBody>
      </p:sp>
      <p:sp>
        <p:nvSpPr>
          <p:cNvPr id="4" name="Foliennummernplatzhalter 3"/>
          <p:cNvSpPr>
            <a:spLocks noGrp="1"/>
          </p:cNvSpPr>
          <p:nvPr>
            <p:ph type="sldNum" sz="quarter" idx="5"/>
          </p:nvPr>
        </p:nvSpPr>
        <p:spPr/>
        <p:txBody>
          <a:bodyPr/>
          <a:lstStyle/>
          <a:p>
            <a:fld id="{A70703F8-8110-4DBB-8A8D-ECA3EB8B4BDE}" type="slidenum">
              <a:rPr lang="de-DE" smtClean="0"/>
              <a:t>35</a:t>
            </a:fld>
            <a:endParaRPr lang="de-DE"/>
          </a:p>
        </p:txBody>
      </p:sp>
    </p:spTree>
    <p:extLst>
      <p:ext uri="{BB962C8B-B14F-4D97-AF65-F5344CB8AC3E}">
        <p14:creationId xmlns:p14="http://schemas.microsoft.com/office/powerpoint/2010/main" val="20988983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 britische Unternehmer und Autor Ian Hogarth malte auf der Jahrestagung der </a:t>
            </a:r>
            <a:r>
              <a:rPr lang="de-DE" i="1" dirty="0" err="1"/>
              <a:t>Ditchley</a:t>
            </a:r>
            <a:r>
              <a:rPr lang="de-DE" i="1" dirty="0"/>
              <a:t> </a:t>
            </a:r>
            <a:r>
              <a:rPr lang="de-DE" i="1" dirty="0" err="1"/>
              <a:t>Foundation</a:t>
            </a:r>
            <a:r>
              <a:rPr lang="de-DE" dirty="0"/>
              <a:t> in Oxfordshire das Schreckgespenst eines neuen „KI-Nationalismus" an die Wand. Daten seien von großer strategischer Bedeutung, so Hogarth. In Zukunft würden Nationalstaaten nicht nur große Anstrengungen unternehmen, um ihre Datenbestände zu verteidigen, sondern auch sie für andere zu sperren. Sie würden versuchen, eigene nationale Datenwirtschafen zu etablieren.</a:t>
            </a:r>
          </a:p>
        </p:txBody>
      </p:sp>
      <p:sp>
        <p:nvSpPr>
          <p:cNvPr id="4" name="Foliennummernplatzhalter 3"/>
          <p:cNvSpPr>
            <a:spLocks noGrp="1"/>
          </p:cNvSpPr>
          <p:nvPr>
            <p:ph type="sldNum" sz="quarter" idx="5"/>
          </p:nvPr>
        </p:nvSpPr>
        <p:spPr/>
        <p:txBody>
          <a:bodyPr/>
          <a:lstStyle/>
          <a:p>
            <a:fld id="{A70703F8-8110-4DBB-8A8D-ECA3EB8B4BDE}" type="slidenum">
              <a:rPr lang="de-DE" smtClean="0"/>
              <a:t>36</a:t>
            </a:fld>
            <a:endParaRPr lang="de-DE"/>
          </a:p>
        </p:txBody>
      </p:sp>
    </p:spTree>
    <p:extLst>
      <p:ext uri="{BB962C8B-B14F-4D97-AF65-F5344CB8AC3E}">
        <p14:creationId xmlns:p14="http://schemas.microsoft.com/office/powerpoint/2010/main" val="15037373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Als das Internet und ich noch jung waren, lautete ein berühmter Slogan: „Information </a:t>
            </a:r>
            <a:r>
              <a:rPr lang="de-DE" dirty="0" err="1"/>
              <a:t>wants</a:t>
            </a:r>
            <a:r>
              <a:rPr lang="de-DE" dirty="0"/>
              <a:t> </a:t>
            </a:r>
            <a:r>
              <a:rPr lang="de-DE" dirty="0" err="1"/>
              <a:t>to</a:t>
            </a:r>
            <a:r>
              <a:rPr lang="de-DE" dirty="0"/>
              <a:t> </a:t>
            </a:r>
            <a:r>
              <a:rPr lang="de-DE" dirty="0" err="1"/>
              <a:t>be</a:t>
            </a:r>
            <a:r>
              <a:rPr lang="de-DE" dirty="0"/>
              <a:t> </a:t>
            </a:r>
            <a:r>
              <a:rPr lang="de-DE" dirty="0" err="1"/>
              <a:t>free</a:t>
            </a:r>
            <a:r>
              <a:rPr lang="de-DE" dirty="0"/>
              <a:t>.“  Aber schon damals gab es einige, die das skeptisch sahen.</a:t>
            </a:r>
          </a:p>
          <a:p>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37</a:t>
            </a:fld>
            <a:endParaRPr lang="de-DE"/>
          </a:p>
        </p:txBody>
      </p:sp>
    </p:spTree>
    <p:extLst>
      <p:ext uri="{BB962C8B-B14F-4D97-AF65-F5344CB8AC3E}">
        <p14:creationId xmlns:p14="http://schemas.microsoft.com/office/powerpoint/2010/main" val="27183840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IT hat unseren Planeten in den letzten 40 Jahren so radikal verändert wie keine andere Technik. Sie hat immensen Reichtum geschaffen – nicht nur an der Börse. Andererseits ist kein Sektor mehr auf die Globalisierung angewiesen: IT-Firmen sind durch ein kompliziertes Netz von Abhängigkeiten miteinander verflochten. Riesige Unternehmen tauschen weltweit Wissen und Patente aus, die den Gesetzen des Marktes sowie von Angebot und Nachfrage unterliegen – zumindest bis jetzt.</a:t>
            </a:r>
          </a:p>
        </p:txBody>
      </p:sp>
      <p:sp>
        <p:nvSpPr>
          <p:cNvPr id="4" name="Foliennummernplatzhalter 3"/>
          <p:cNvSpPr>
            <a:spLocks noGrp="1"/>
          </p:cNvSpPr>
          <p:nvPr>
            <p:ph type="sldNum" sz="quarter" idx="5"/>
          </p:nvPr>
        </p:nvSpPr>
        <p:spPr/>
        <p:txBody>
          <a:bodyPr/>
          <a:lstStyle/>
          <a:p>
            <a:fld id="{A70703F8-8110-4DBB-8A8D-ECA3EB8B4BDE}" type="slidenum">
              <a:rPr lang="de-DE" smtClean="0"/>
              <a:t>38</a:t>
            </a:fld>
            <a:endParaRPr lang="de-DE"/>
          </a:p>
        </p:txBody>
      </p:sp>
    </p:spTree>
    <p:extLst>
      <p:ext uri="{BB962C8B-B14F-4D97-AF65-F5344CB8AC3E}">
        <p14:creationId xmlns:p14="http://schemas.microsoft.com/office/powerpoint/2010/main" val="28034940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Leider werden die Datenströme aber inzwischen zunehmend von Regierungen blockiert oder verfälscht. Das könnte fatale Folgen für die KI haben, denn sie basiert in ganz besonderem Maße auf den freien Fluss von sauberen Daten. </a:t>
            </a:r>
          </a:p>
        </p:txBody>
      </p:sp>
      <p:sp>
        <p:nvSpPr>
          <p:cNvPr id="4" name="Foliennummernplatzhalter 3"/>
          <p:cNvSpPr>
            <a:spLocks noGrp="1"/>
          </p:cNvSpPr>
          <p:nvPr>
            <p:ph type="sldNum" sz="quarter" idx="5"/>
          </p:nvPr>
        </p:nvSpPr>
        <p:spPr/>
        <p:txBody>
          <a:bodyPr/>
          <a:lstStyle/>
          <a:p>
            <a:fld id="{A70703F8-8110-4DBB-8A8D-ECA3EB8B4BDE}" type="slidenum">
              <a:rPr lang="de-DE" smtClean="0"/>
              <a:t>39</a:t>
            </a:fld>
            <a:endParaRPr lang="de-DE"/>
          </a:p>
        </p:txBody>
      </p:sp>
    </p:spTree>
    <p:extLst>
      <p:ext uri="{BB962C8B-B14F-4D97-AF65-F5344CB8AC3E}">
        <p14:creationId xmlns:p14="http://schemas.microsoft.com/office/powerpoint/2010/main" val="1971621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Und die Politiker melden sich auch schon zu Wort. Obwohl wir noch ganz am Anfang der KI-Revolution stehen, haben Abgeordnete im US-</a:t>
            </a:r>
            <a:r>
              <a:rPr lang="de-DE" dirty="0" err="1"/>
              <a:t>Congress</a:t>
            </a:r>
            <a:r>
              <a:rPr lang="de-DE" dirty="0"/>
              <a:t> schon zwei Gesetzesvorlagen eingebracht, um KI unter </a:t>
            </a:r>
            <a:r>
              <a:rPr lang="de-DE" dirty="0" err="1"/>
              <a:t>Kuratell</a:t>
            </a:r>
            <a:r>
              <a:rPr lang="de-DE" dirty="0"/>
              <a:t> zu stellen.</a:t>
            </a:r>
          </a:p>
        </p:txBody>
      </p:sp>
      <p:sp>
        <p:nvSpPr>
          <p:cNvPr id="4" name="Foliennummernplatzhalter 3"/>
          <p:cNvSpPr>
            <a:spLocks noGrp="1"/>
          </p:cNvSpPr>
          <p:nvPr>
            <p:ph type="sldNum" sz="quarter" idx="5"/>
          </p:nvPr>
        </p:nvSpPr>
        <p:spPr/>
        <p:txBody>
          <a:bodyPr/>
          <a:lstStyle/>
          <a:p>
            <a:fld id="{A70703F8-8110-4DBB-8A8D-ECA3EB8B4BDE}" type="slidenum">
              <a:rPr lang="de-DE" smtClean="0"/>
              <a:t>4</a:t>
            </a:fld>
            <a:endParaRPr lang="de-DE"/>
          </a:p>
        </p:txBody>
      </p:sp>
    </p:spTree>
    <p:extLst>
      <p:ext uri="{BB962C8B-B14F-4D97-AF65-F5344CB8AC3E}">
        <p14:creationId xmlns:p14="http://schemas.microsoft.com/office/powerpoint/2010/main" val="9037476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Was würde passieren, wenn die Welt zum Beispiel in ein amerikanisches und ein chinesisches Digitalimperium zerfallen würde? Nicolas </a:t>
            </a:r>
            <a:r>
              <a:rPr lang="de-DE" dirty="0" err="1"/>
              <a:t>Miailhe</a:t>
            </a:r>
            <a:r>
              <a:rPr lang="de-DE" dirty="0"/>
              <a:t> von der </a:t>
            </a:r>
            <a:r>
              <a:rPr lang="de-DE" i="1" dirty="0"/>
              <a:t>Future Society</a:t>
            </a:r>
            <a:r>
              <a:rPr lang="de-DE" dirty="0"/>
              <a:t>, einem Think-and-Do-Tank an der Harvard Kennedy School </a:t>
            </a:r>
            <a:r>
              <a:rPr lang="de-DE" dirty="0" err="1"/>
              <a:t>of</a:t>
            </a:r>
            <a:r>
              <a:rPr lang="de-DE" dirty="0"/>
              <a:t> Government, ist überzeugt, dass wir in eine Ära der "Cyber-</a:t>
            </a:r>
            <a:r>
              <a:rPr lang="de-DE" dirty="0" err="1"/>
              <a:t>Vassalisierung</a:t>
            </a:r>
            <a:r>
              <a:rPr lang="de-DE" dirty="0"/>
              <a:t>“ eintreten werden. </a:t>
            </a:r>
          </a:p>
          <a:p>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40</a:t>
            </a:fld>
            <a:endParaRPr lang="de-DE"/>
          </a:p>
        </p:txBody>
      </p:sp>
    </p:spTree>
    <p:extLst>
      <p:ext uri="{BB962C8B-B14F-4D97-AF65-F5344CB8AC3E}">
        <p14:creationId xmlns:p14="http://schemas.microsoft.com/office/powerpoint/2010/main" val="30887778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Welche Rolle Europa in einer solchen bipolaren Welt spielen wird, ist ungewiss. Europa wird seine digitale Souveränität gegenüber den beiden KI-Weltmächten verteidigen müssen. Es wird seine Anstrengungen und Investitionen verdoppeln, oder sich mit strategischen Allianzen zufriedengeben müssen. </a:t>
            </a:r>
          </a:p>
        </p:txBody>
      </p:sp>
      <p:sp>
        <p:nvSpPr>
          <p:cNvPr id="4" name="Foliennummernplatzhalter 3"/>
          <p:cNvSpPr>
            <a:spLocks noGrp="1"/>
          </p:cNvSpPr>
          <p:nvPr>
            <p:ph type="sldNum" sz="quarter" idx="5"/>
          </p:nvPr>
        </p:nvSpPr>
        <p:spPr/>
        <p:txBody>
          <a:bodyPr/>
          <a:lstStyle/>
          <a:p>
            <a:fld id="{A70703F8-8110-4DBB-8A8D-ECA3EB8B4BDE}" type="slidenum">
              <a:rPr lang="de-DE" smtClean="0"/>
              <a:t>41</a:t>
            </a:fld>
            <a:endParaRPr lang="de-DE"/>
          </a:p>
        </p:txBody>
      </p:sp>
    </p:spTree>
    <p:extLst>
      <p:ext uri="{BB962C8B-B14F-4D97-AF65-F5344CB8AC3E}">
        <p14:creationId xmlns:p14="http://schemas.microsoft.com/office/powerpoint/2010/main" val="17316142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Auch in Deutschland wächst die Angst davor, zu sehr abhängig von ausländischen Internetunternehmen zu werden. "Macht sich Deutschland gerade erpressbar?", fragte die FAZ neulich, und zitierte Achim Berg, damals Präsident des Digitalverbandes Bitkom: „Vor knapp dreißig Jahren hat Deutschland seine staatliche Souveränität wiedererlangt. Jetzt muss es darum gehen, unsere technologische Souveränität zurückzugewinnen.“</a:t>
            </a:r>
          </a:p>
          <a:p>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42</a:t>
            </a:fld>
            <a:endParaRPr lang="de-DE"/>
          </a:p>
        </p:txBody>
      </p:sp>
    </p:spTree>
    <p:extLst>
      <p:ext uri="{BB962C8B-B14F-4D97-AF65-F5344CB8AC3E}">
        <p14:creationId xmlns:p14="http://schemas.microsoft.com/office/powerpoint/2010/main" val="30474753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Andere Staaten, darunter Kanada, Frankreich und Indien, sind schon dabei, nationale Strategien für die KI zu entwickeln. Der Bedarf an qualitativ und quantitativ hochwertigen Daten hat eine neue Währung der Staatsmacht geschaffen. So wie das Öl die internationale Diplomatie der Vergangenheit geprägt hat, so werden sich neue Allianzen zunehmend mit der Zusammenarbeit im digitalen Bereich überschneiden.</a:t>
            </a:r>
            <a:endParaRPr lang="de-DE" dirty="0"/>
          </a:p>
          <a:p>
            <a:r>
              <a:rPr lang="de-DE" b="0" dirty="0"/>
              <a:t>Die Folge könnte ein neues, ein digitales Wettrüsten sein.</a:t>
            </a:r>
          </a:p>
        </p:txBody>
      </p:sp>
      <p:sp>
        <p:nvSpPr>
          <p:cNvPr id="4" name="Foliennummernplatzhalter 3"/>
          <p:cNvSpPr>
            <a:spLocks noGrp="1"/>
          </p:cNvSpPr>
          <p:nvPr>
            <p:ph type="sldNum" sz="quarter" idx="5"/>
          </p:nvPr>
        </p:nvSpPr>
        <p:spPr/>
        <p:txBody>
          <a:bodyPr/>
          <a:lstStyle/>
          <a:p>
            <a:fld id="{A70703F8-8110-4DBB-8A8D-ECA3EB8B4BDE}" type="slidenum">
              <a:rPr lang="de-DE" smtClean="0"/>
              <a:t>43</a:t>
            </a:fld>
            <a:endParaRPr lang="de-DE"/>
          </a:p>
        </p:txBody>
      </p:sp>
    </p:spTree>
    <p:extLst>
      <p:ext uri="{BB962C8B-B14F-4D97-AF65-F5344CB8AC3E}">
        <p14:creationId xmlns:p14="http://schemas.microsoft.com/office/powerpoint/2010/main" val="11284583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"Die Herausforderung für alle Länder besteht darin, die geopolitischen Ambitionen mit den durch die KI verursachten sozialen und politischen Spannungen in Einklang zu bringen," schrieb Sebastian Spence in der Zeitschrift New Statesman. In dieser Hinsicht könnte Chinas staatskapitalistische Wirtschaft einen Vorteil haben. Während Google kürzlich die Verlängerung eines Vertrags mit dem US-Pentagon nach umfangreichen Mitarbeiterprotesten gegen die Nutzung der KI für militärische Zwecke verweigert hat, begrüßt Baidu (Googles chinesisches Pendant) militärische Partnerschaften. Chinas Fähigkeit, große Mengen an ausgeklügelten Daten über seine Bürger anzuhäufen (zum Beispiel über das Sozialkreditsystem), ist im Vergleich zum datenschutzbewussteren Westen sein größter Vorteil. </a:t>
            </a:r>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44</a:t>
            </a:fld>
            <a:endParaRPr lang="de-DE"/>
          </a:p>
        </p:txBody>
      </p:sp>
    </p:spTree>
    <p:extLst>
      <p:ext uri="{BB962C8B-B14F-4D97-AF65-F5344CB8AC3E}">
        <p14:creationId xmlns:p14="http://schemas.microsoft.com/office/powerpoint/2010/main" val="20676467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Sebastian Spence verweist in der Zeitschrift New Statesman auch auf das Potenzial der KI zur Schaffung neuer militärischer Fähigkeiten (wie "Robotersoldaten") und zur Stärkung der staatlichen Macht. Die KI werde die Ressourcenallokation verbessern und die Geschwindigkeit der Entscheidungsfindung erhöhen. Sie wird kleineren Mächten die Möglichkeit bieten, militärisch und wirtschaftlich Einfluss zu nehmen, der nichts mit ihrer tatsächlichen Größe zu tun hat.</a:t>
            </a:r>
            <a:endParaRPr lang="de-DE" dirty="0"/>
          </a:p>
          <a:p>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45</a:t>
            </a:fld>
            <a:endParaRPr lang="de-DE"/>
          </a:p>
        </p:txBody>
      </p:sp>
    </p:spTree>
    <p:extLst>
      <p:ext uri="{BB962C8B-B14F-4D97-AF65-F5344CB8AC3E}">
        <p14:creationId xmlns:p14="http://schemas.microsoft.com/office/powerpoint/2010/main" val="13622723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Solche Möglichkeiten sind übrigens nicht ohne historischen Präzedenzfall. Im 19. Jahrhundert nutzte ja  das ressourcenarme Preußen Telegrafen und Eisenbahnen, um seine Streitkräfte zu konzentrieren und sich gegen größere Rivalen durchzusetzen.</a:t>
            </a:r>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46</a:t>
            </a:fld>
            <a:endParaRPr lang="de-DE"/>
          </a:p>
        </p:txBody>
      </p:sp>
    </p:spTree>
    <p:extLst>
      <p:ext uri="{BB962C8B-B14F-4D97-AF65-F5344CB8AC3E}">
        <p14:creationId xmlns:p14="http://schemas.microsoft.com/office/powerpoint/2010/main" val="25804675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KI könnte noch transformativer wirken. Autonome U-Boote, die in der Lage sind, Atomwaffen zu orten, zu verfolgen und möglicherweise unschädlichen zu machen, sind eine von vielen Entwicklungen, die einen Kerngedanken der nuklearen Abschreckung zu untergraben drohen: die zuverlässige Fähigkeit zum Zweitschlag.</a:t>
            </a:r>
            <a:endParaRPr lang="de-DE" dirty="0"/>
          </a:p>
          <a:p>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47</a:t>
            </a:fld>
            <a:endParaRPr lang="de-DE"/>
          </a:p>
        </p:txBody>
      </p:sp>
    </p:spTree>
    <p:extLst>
      <p:ext uri="{BB962C8B-B14F-4D97-AF65-F5344CB8AC3E}">
        <p14:creationId xmlns:p14="http://schemas.microsoft.com/office/powerpoint/2010/main" val="18428945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Spence fordert eine breite Diskussion über die künftige Rolle von Nationalstaaten in einer Welt, in der künstliche Intelligenz ein wesentlicher Faktor in Wirtschaft, Gesellschaft und Landesverteidigung spielen wird. "Eine breitere Nutzung der KI wird die Art von Ressourcen und Legitimität erfordern, die nur der Staat bereitstellen kann. Wenn Regierungen versuchen, die Fähigkeiten des privaten Sektors auszunutzen, werden sie stärker werden, bevor sie schwächer werden", folgert er.</a:t>
            </a:r>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48</a:t>
            </a:fld>
            <a:endParaRPr lang="de-DE"/>
          </a:p>
        </p:txBody>
      </p:sp>
    </p:spTree>
    <p:extLst>
      <p:ext uri="{BB962C8B-B14F-4D97-AF65-F5344CB8AC3E}">
        <p14:creationId xmlns:p14="http://schemas.microsoft.com/office/powerpoint/2010/main" val="2699336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Wenn wir einfach zusehen, wie Künstliche Intelligenz zum nächsten Rüstungswettlauf verkümmert, wäre das so ziemlich das Dümmste, was wir </a:t>
            </a:r>
            <a:r>
              <a:rPr lang="de-DE"/>
              <a:t>als Menschen tun könnten.</a:t>
            </a:r>
            <a:endParaRPr lang="de-DE" dirty="0"/>
          </a:p>
          <a:p>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49</a:t>
            </a:fld>
            <a:endParaRPr lang="de-DE"/>
          </a:p>
        </p:txBody>
      </p:sp>
    </p:spTree>
    <p:extLst>
      <p:ext uri="{BB962C8B-B14F-4D97-AF65-F5344CB8AC3E}">
        <p14:creationId xmlns:p14="http://schemas.microsoft.com/office/powerpoint/2010/main" val="2302360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Sogar der CEO von </a:t>
            </a:r>
            <a:r>
              <a:rPr lang="de-DE" dirty="0" err="1"/>
              <a:t>OpenAI</a:t>
            </a:r>
            <a:r>
              <a:rPr lang="de-DE" dirty="0"/>
              <a:t>, den Erfindern von </a:t>
            </a:r>
            <a:r>
              <a:rPr lang="de-DE" dirty="0" err="1"/>
              <a:t>ChatGPT</a:t>
            </a:r>
            <a:r>
              <a:rPr lang="de-DE" dirty="0"/>
              <a:t>, ließ sich von der Angst vor KI anstecken.</a:t>
            </a:r>
          </a:p>
        </p:txBody>
      </p:sp>
      <p:sp>
        <p:nvSpPr>
          <p:cNvPr id="4" name="Foliennummernplatzhalter 3"/>
          <p:cNvSpPr>
            <a:spLocks noGrp="1"/>
          </p:cNvSpPr>
          <p:nvPr>
            <p:ph type="sldNum" sz="quarter" idx="5"/>
          </p:nvPr>
        </p:nvSpPr>
        <p:spPr/>
        <p:txBody>
          <a:bodyPr/>
          <a:lstStyle/>
          <a:p>
            <a:fld id="{A70703F8-8110-4DBB-8A8D-ECA3EB8B4BDE}" type="slidenum">
              <a:rPr lang="de-DE" smtClean="0"/>
              <a:t>5</a:t>
            </a:fld>
            <a:endParaRPr lang="de-DE"/>
          </a:p>
        </p:txBody>
      </p:sp>
    </p:spTree>
    <p:extLst>
      <p:ext uri="{BB962C8B-B14F-4D97-AF65-F5344CB8AC3E}">
        <p14:creationId xmlns:p14="http://schemas.microsoft.com/office/powerpoint/2010/main" val="14767992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34988" y="901700"/>
            <a:ext cx="8018463" cy="4511675"/>
          </a:xfrm>
        </p:spPr>
      </p:sp>
      <p:sp>
        <p:nvSpPr>
          <p:cNvPr id="3" name="Notizenplatzhalter 2"/>
          <p:cNvSpPr>
            <a:spLocks noGrp="1"/>
          </p:cNvSpPr>
          <p:nvPr>
            <p:ph type="body" idx="1"/>
          </p:nvPr>
        </p:nvSpPr>
        <p:spPr/>
        <p:txBody>
          <a:bodyPr>
            <a:normAutofit/>
          </a:bodyPr>
          <a:lstStyle/>
          <a:p>
            <a:r>
              <a:rPr lang="de-DE" sz="1900" dirty="0"/>
              <a:t>In diesem Sinne wünsche ich Ihnen eine zielführende und ergebnisorientierte Diskussion, stimulierende Gespräche und eine wunderschöne und anregenden </a:t>
            </a:r>
            <a:r>
              <a:rPr lang="de-DE" sz="1900" dirty="0" err="1"/>
              <a:t>Verantaltung</a:t>
            </a:r>
            <a:endParaRPr lang="de-DE" sz="1900" dirty="0"/>
          </a:p>
        </p:txBody>
      </p:sp>
      <p:sp>
        <p:nvSpPr>
          <p:cNvPr id="4" name="Foliennummernplatzhalter 3"/>
          <p:cNvSpPr>
            <a:spLocks noGrp="1"/>
          </p:cNvSpPr>
          <p:nvPr>
            <p:ph type="sldNum" sz="quarter" idx="10"/>
          </p:nvPr>
        </p:nvSpPr>
        <p:spPr/>
        <p:txBody>
          <a:bodyPr/>
          <a:lstStyle/>
          <a:p>
            <a:fld id="{AE4B30DE-386B-4172-B322-187239B1574F}" type="slidenum">
              <a:rPr lang="de-DE" smtClean="0"/>
              <a:pPr/>
              <a:t>50</a:t>
            </a:fld>
            <a:endParaRPr lang="de-DE"/>
          </a:p>
        </p:txBody>
      </p:sp>
    </p:spTree>
    <p:extLst>
      <p:ext uri="{BB962C8B-B14F-4D97-AF65-F5344CB8AC3E}">
        <p14:creationId xmlns:p14="http://schemas.microsoft.com/office/powerpoint/2010/main" val="987416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Dabei ist </a:t>
            </a:r>
            <a:r>
              <a:rPr lang="de-DE" dirty="0" err="1"/>
              <a:t>ChatGPT</a:t>
            </a:r>
            <a:r>
              <a:rPr lang="de-DE" dirty="0"/>
              <a:t> gar nicht echte KI, sondern ein gutes Beispiel für etwas, das man Generative AI nennt. Es kann das ganze Internet in Sekundenschelle durchsuchen und eine allgemeine Zusammenfassung erstellen. </a:t>
            </a:r>
          </a:p>
        </p:txBody>
      </p:sp>
      <p:sp>
        <p:nvSpPr>
          <p:cNvPr id="4" name="Foliennummernplatzhalter 3"/>
          <p:cNvSpPr>
            <a:spLocks noGrp="1"/>
          </p:cNvSpPr>
          <p:nvPr>
            <p:ph type="sldNum" sz="quarter" idx="5"/>
          </p:nvPr>
        </p:nvSpPr>
        <p:spPr/>
        <p:txBody>
          <a:bodyPr/>
          <a:lstStyle/>
          <a:p>
            <a:fld id="{A70703F8-8110-4DBB-8A8D-ECA3EB8B4BDE}" type="slidenum">
              <a:rPr lang="de-DE" smtClean="0"/>
              <a:t>6</a:t>
            </a:fld>
            <a:endParaRPr lang="de-DE"/>
          </a:p>
        </p:txBody>
      </p:sp>
    </p:spTree>
    <p:extLst>
      <p:ext uri="{BB962C8B-B14F-4D97-AF65-F5344CB8AC3E}">
        <p14:creationId xmlns:p14="http://schemas.microsoft.com/office/powerpoint/2010/main" val="3409869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Es kann das nicht nur mit Texten machen, sondern mit Audio, Code, Bilder, Text, Simulationen und Videos. Das Ganze kann man kurz unter dem Begriff </a:t>
            </a:r>
            <a:r>
              <a:rPr lang="de-DE" i="1" dirty="0" err="1"/>
              <a:t>Machine</a:t>
            </a:r>
            <a:r>
              <a:rPr lang="de-DE" i="1" dirty="0"/>
              <a:t> Learning </a:t>
            </a:r>
            <a:r>
              <a:rPr lang="de-DE" dirty="0"/>
              <a:t>zusammenfassen. Aber  echte KI kann mehr – viel mehr.</a:t>
            </a:r>
          </a:p>
          <a:p>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7</a:t>
            </a:fld>
            <a:endParaRPr lang="de-DE"/>
          </a:p>
        </p:txBody>
      </p:sp>
    </p:spTree>
    <p:extLst>
      <p:ext uri="{BB962C8B-B14F-4D97-AF65-F5344CB8AC3E}">
        <p14:creationId xmlns:p14="http://schemas.microsoft.com/office/powerpoint/2010/main" val="1511775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r>
              <a:rPr lang="de-DE" dirty="0"/>
              <a:t>Ich denke, man sollte sich nicht zu viel von künstlich intelligenten Systemen erwarten – aber auch nicht zu wenig! Richtig verstanden und angewendet, können KI, Mustererkennung, Maschinenlernen, Deep Learning und </a:t>
            </a:r>
            <a:r>
              <a:rPr lang="de-DE" dirty="0" err="1"/>
              <a:t>Predictive</a:t>
            </a:r>
            <a:r>
              <a:rPr lang="de-DE" dirty="0"/>
              <a:t> Analysis unsere Wirtschaft, unseren Handel, unsere Fertigungsindustrie, unsere Forschung und Entwicklung und alle anderen Aspekte der täglichen Unternehmenspraxis radikal verändern. </a:t>
            </a:r>
          </a:p>
          <a:p>
            <a:endParaRPr lang="de-DE" dirty="0"/>
          </a:p>
        </p:txBody>
      </p:sp>
      <p:sp>
        <p:nvSpPr>
          <p:cNvPr id="4" name="Foliennummernplatzhalter 3"/>
          <p:cNvSpPr>
            <a:spLocks noGrp="1"/>
          </p:cNvSpPr>
          <p:nvPr>
            <p:ph type="sldNum" sz="quarter" idx="5"/>
          </p:nvPr>
        </p:nvSpPr>
        <p:spPr/>
        <p:txBody>
          <a:bodyPr/>
          <a:lstStyle/>
          <a:p>
            <a:fld id="{A70703F8-8110-4DBB-8A8D-ECA3EB8B4BDE}" type="slidenum">
              <a:rPr lang="de-DE" smtClean="0"/>
              <a:t>8</a:t>
            </a:fld>
            <a:endParaRPr lang="de-DE"/>
          </a:p>
        </p:txBody>
      </p:sp>
    </p:spTree>
    <p:extLst>
      <p:ext uri="{BB962C8B-B14F-4D97-AF65-F5344CB8AC3E}">
        <p14:creationId xmlns:p14="http://schemas.microsoft.com/office/powerpoint/2010/main" val="3769458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500" dirty="0"/>
              <a:t>Mein guter Freund Michael Kausch meinte dazu neulich auf Facebook: „</a:t>
            </a:r>
            <a:r>
              <a:rPr lang="de-DE" sz="1500" dirty="0">
                <a:hlinkClick r:id="rId3"/>
              </a:rPr>
              <a:t>#</a:t>
            </a:r>
            <a:r>
              <a:rPr lang="de-DE" sz="1500" dirty="0" err="1">
                <a:hlinkClick r:id="rId3"/>
              </a:rPr>
              <a:t>ChatGPT</a:t>
            </a:r>
            <a:r>
              <a:rPr lang="de-DE" sz="1500" dirty="0"/>
              <a:t> ist ein Schönschreibprogramm, dass nicht für die Unterscheidung von Lüge und Wahrheit trainiert wurde. Man sollte es Wladimir </a:t>
            </a:r>
            <a:r>
              <a:rPr lang="de-DE" sz="1500" dirty="0" err="1"/>
              <a:t>Wladimirowitsch</a:t>
            </a:r>
            <a:r>
              <a:rPr lang="de-DE" sz="1500" dirty="0"/>
              <a:t> nennen.“</a:t>
            </a:r>
          </a:p>
        </p:txBody>
      </p:sp>
      <p:sp>
        <p:nvSpPr>
          <p:cNvPr id="4" name="Foliennummernplatzhalter 3"/>
          <p:cNvSpPr>
            <a:spLocks noGrp="1"/>
          </p:cNvSpPr>
          <p:nvPr>
            <p:ph type="sldNum" sz="quarter" idx="5"/>
          </p:nvPr>
        </p:nvSpPr>
        <p:spPr/>
        <p:txBody>
          <a:bodyPr/>
          <a:lstStyle/>
          <a:p>
            <a:fld id="{A70703F8-8110-4DBB-8A8D-ECA3EB8B4BDE}" type="slidenum">
              <a:rPr lang="de-DE" smtClean="0"/>
              <a:t>9</a:t>
            </a:fld>
            <a:endParaRPr lang="de-DE"/>
          </a:p>
        </p:txBody>
      </p:sp>
    </p:spTree>
    <p:extLst>
      <p:ext uri="{BB962C8B-B14F-4D97-AF65-F5344CB8AC3E}">
        <p14:creationId xmlns:p14="http://schemas.microsoft.com/office/powerpoint/2010/main" val="565469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54B9D3-459B-4553-8FD3-AD5476CE7933}"/>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E7E01743-0BB6-4CE3-9666-6FDB6538A2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DF6857BA-191B-4AF9-B7A0-174B111BDEE3}"/>
              </a:ext>
            </a:extLst>
          </p:cNvPr>
          <p:cNvSpPr>
            <a:spLocks noGrp="1"/>
          </p:cNvSpPr>
          <p:nvPr>
            <p:ph type="dt" sz="half" idx="10"/>
          </p:nvPr>
        </p:nvSpPr>
        <p:spPr/>
        <p:txBody>
          <a:bodyPr/>
          <a:lstStyle/>
          <a:p>
            <a:fld id="{86438E31-F5DC-4A99-99AD-54D8A997C41B}" type="datetimeFigureOut">
              <a:rPr lang="de-DE" smtClean="0"/>
              <a:t>07.07.2025</a:t>
            </a:fld>
            <a:endParaRPr lang="de-DE"/>
          </a:p>
        </p:txBody>
      </p:sp>
      <p:sp>
        <p:nvSpPr>
          <p:cNvPr id="5" name="Fußzeilenplatzhalter 4">
            <a:extLst>
              <a:ext uri="{FF2B5EF4-FFF2-40B4-BE49-F238E27FC236}">
                <a16:creationId xmlns:a16="http://schemas.microsoft.com/office/drawing/2014/main" id="{48D6C9CD-89B5-48FB-81C9-A35BF424E57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6BDDCB1-6D27-4C5F-9395-E13908ABD8EF}"/>
              </a:ext>
            </a:extLst>
          </p:cNvPr>
          <p:cNvSpPr>
            <a:spLocks noGrp="1"/>
          </p:cNvSpPr>
          <p:nvPr>
            <p:ph type="sldNum" sz="quarter" idx="12"/>
          </p:nvPr>
        </p:nvSpPr>
        <p:spPr/>
        <p:txBody>
          <a:bodyPr/>
          <a:lstStyle/>
          <a:p>
            <a:fld id="{D88FDBD0-C3E3-41DD-A91E-F883852730F2}" type="slidenum">
              <a:rPr lang="de-DE" smtClean="0"/>
              <a:t>‹Nr.›</a:t>
            </a:fld>
            <a:endParaRPr lang="de-DE"/>
          </a:p>
        </p:txBody>
      </p:sp>
    </p:spTree>
    <p:extLst>
      <p:ext uri="{BB962C8B-B14F-4D97-AF65-F5344CB8AC3E}">
        <p14:creationId xmlns:p14="http://schemas.microsoft.com/office/powerpoint/2010/main" val="2286339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FA8BC3-BE8D-428A-84D0-C95403B7B5FB}"/>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B21C52E7-677F-42C9-A418-E93A60D9BFB6}"/>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E9F1A5F-BF1E-4C52-955C-CA3391E82035}"/>
              </a:ext>
            </a:extLst>
          </p:cNvPr>
          <p:cNvSpPr>
            <a:spLocks noGrp="1"/>
          </p:cNvSpPr>
          <p:nvPr>
            <p:ph type="dt" sz="half" idx="10"/>
          </p:nvPr>
        </p:nvSpPr>
        <p:spPr/>
        <p:txBody>
          <a:bodyPr/>
          <a:lstStyle/>
          <a:p>
            <a:fld id="{86438E31-F5DC-4A99-99AD-54D8A997C41B}" type="datetimeFigureOut">
              <a:rPr lang="de-DE" smtClean="0"/>
              <a:t>07.07.2025</a:t>
            </a:fld>
            <a:endParaRPr lang="de-DE"/>
          </a:p>
        </p:txBody>
      </p:sp>
      <p:sp>
        <p:nvSpPr>
          <p:cNvPr id="5" name="Fußzeilenplatzhalter 4">
            <a:extLst>
              <a:ext uri="{FF2B5EF4-FFF2-40B4-BE49-F238E27FC236}">
                <a16:creationId xmlns:a16="http://schemas.microsoft.com/office/drawing/2014/main" id="{2D23F14A-628F-4338-B0B1-FA21A316A80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FCAD5B2-00D1-4403-A2C6-D59F07769A71}"/>
              </a:ext>
            </a:extLst>
          </p:cNvPr>
          <p:cNvSpPr>
            <a:spLocks noGrp="1"/>
          </p:cNvSpPr>
          <p:nvPr>
            <p:ph type="sldNum" sz="quarter" idx="12"/>
          </p:nvPr>
        </p:nvSpPr>
        <p:spPr/>
        <p:txBody>
          <a:bodyPr/>
          <a:lstStyle/>
          <a:p>
            <a:fld id="{D88FDBD0-C3E3-41DD-A91E-F883852730F2}" type="slidenum">
              <a:rPr lang="de-DE" smtClean="0"/>
              <a:t>‹Nr.›</a:t>
            </a:fld>
            <a:endParaRPr lang="de-DE"/>
          </a:p>
        </p:txBody>
      </p:sp>
    </p:spTree>
    <p:extLst>
      <p:ext uri="{BB962C8B-B14F-4D97-AF65-F5344CB8AC3E}">
        <p14:creationId xmlns:p14="http://schemas.microsoft.com/office/powerpoint/2010/main" val="2413319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0879DBBE-5365-46D0-9026-FBA68B559E0F}"/>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FA4EB126-8B7B-4FBB-90A2-44E792A4FB54}"/>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B8C3731-996C-4557-8CF2-BDD992DCCC46}"/>
              </a:ext>
            </a:extLst>
          </p:cNvPr>
          <p:cNvSpPr>
            <a:spLocks noGrp="1"/>
          </p:cNvSpPr>
          <p:nvPr>
            <p:ph type="dt" sz="half" idx="10"/>
          </p:nvPr>
        </p:nvSpPr>
        <p:spPr/>
        <p:txBody>
          <a:bodyPr/>
          <a:lstStyle/>
          <a:p>
            <a:fld id="{86438E31-F5DC-4A99-99AD-54D8A997C41B}" type="datetimeFigureOut">
              <a:rPr lang="de-DE" smtClean="0"/>
              <a:t>07.07.2025</a:t>
            </a:fld>
            <a:endParaRPr lang="de-DE"/>
          </a:p>
        </p:txBody>
      </p:sp>
      <p:sp>
        <p:nvSpPr>
          <p:cNvPr id="5" name="Fußzeilenplatzhalter 4">
            <a:extLst>
              <a:ext uri="{FF2B5EF4-FFF2-40B4-BE49-F238E27FC236}">
                <a16:creationId xmlns:a16="http://schemas.microsoft.com/office/drawing/2014/main" id="{1ED2DE58-B12A-40BE-8605-72759CD8C4C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6048484-04C4-4BC1-9361-3BEBA6F9C6BA}"/>
              </a:ext>
            </a:extLst>
          </p:cNvPr>
          <p:cNvSpPr>
            <a:spLocks noGrp="1"/>
          </p:cNvSpPr>
          <p:nvPr>
            <p:ph type="sldNum" sz="quarter" idx="12"/>
          </p:nvPr>
        </p:nvSpPr>
        <p:spPr/>
        <p:txBody>
          <a:bodyPr/>
          <a:lstStyle/>
          <a:p>
            <a:fld id="{D88FDBD0-C3E3-41DD-A91E-F883852730F2}" type="slidenum">
              <a:rPr lang="de-DE" smtClean="0"/>
              <a:t>‹Nr.›</a:t>
            </a:fld>
            <a:endParaRPr lang="de-DE"/>
          </a:p>
        </p:txBody>
      </p:sp>
    </p:spTree>
    <p:extLst>
      <p:ext uri="{BB962C8B-B14F-4D97-AF65-F5344CB8AC3E}">
        <p14:creationId xmlns:p14="http://schemas.microsoft.com/office/powerpoint/2010/main" val="4018667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F884C7-8AF4-4880-ACD4-CA108B323BF7}"/>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95A59999-2812-44E0-8C68-AFACA2A11197}"/>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426068F-CDBB-4E71-A275-5528DF61DE9D}"/>
              </a:ext>
            </a:extLst>
          </p:cNvPr>
          <p:cNvSpPr>
            <a:spLocks noGrp="1"/>
          </p:cNvSpPr>
          <p:nvPr>
            <p:ph type="dt" sz="half" idx="10"/>
          </p:nvPr>
        </p:nvSpPr>
        <p:spPr/>
        <p:txBody>
          <a:bodyPr/>
          <a:lstStyle/>
          <a:p>
            <a:fld id="{86438E31-F5DC-4A99-99AD-54D8A997C41B}" type="datetimeFigureOut">
              <a:rPr lang="de-DE" smtClean="0"/>
              <a:t>07.07.2025</a:t>
            </a:fld>
            <a:endParaRPr lang="de-DE"/>
          </a:p>
        </p:txBody>
      </p:sp>
      <p:sp>
        <p:nvSpPr>
          <p:cNvPr id="5" name="Fußzeilenplatzhalter 4">
            <a:extLst>
              <a:ext uri="{FF2B5EF4-FFF2-40B4-BE49-F238E27FC236}">
                <a16:creationId xmlns:a16="http://schemas.microsoft.com/office/drawing/2014/main" id="{DE925582-FA76-4B0D-8C87-A3C6420AB71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3081269-8BFC-4F68-877E-2E9C843FD35E}"/>
              </a:ext>
            </a:extLst>
          </p:cNvPr>
          <p:cNvSpPr>
            <a:spLocks noGrp="1"/>
          </p:cNvSpPr>
          <p:nvPr>
            <p:ph type="sldNum" sz="quarter" idx="12"/>
          </p:nvPr>
        </p:nvSpPr>
        <p:spPr/>
        <p:txBody>
          <a:bodyPr/>
          <a:lstStyle/>
          <a:p>
            <a:fld id="{D88FDBD0-C3E3-41DD-A91E-F883852730F2}" type="slidenum">
              <a:rPr lang="de-DE" smtClean="0"/>
              <a:t>‹Nr.›</a:t>
            </a:fld>
            <a:endParaRPr lang="de-DE"/>
          </a:p>
        </p:txBody>
      </p:sp>
    </p:spTree>
    <p:extLst>
      <p:ext uri="{BB962C8B-B14F-4D97-AF65-F5344CB8AC3E}">
        <p14:creationId xmlns:p14="http://schemas.microsoft.com/office/powerpoint/2010/main" val="1719623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6C9E8D-C95B-451F-B04E-FE8E71912BCF}"/>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A2A5A9F7-1F0C-47AF-8EE3-AD27ABB861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1D118A4C-0F90-49DD-AE97-492786EE580D}"/>
              </a:ext>
            </a:extLst>
          </p:cNvPr>
          <p:cNvSpPr>
            <a:spLocks noGrp="1"/>
          </p:cNvSpPr>
          <p:nvPr>
            <p:ph type="dt" sz="half" idx="10"/>
          </p:nvPr>
        </p:nvSpPr>
        <p:spPr/>
        <p:txBody>
          <a:bodyPr/>
          <a:lstStyle/>
          <a:p>
            <a:fld id="{86438E31-F5DC-4A99-99AD-54D8A997C41B}" type="datetimeFigureOut">
              <a:rPr lang="de-DE" smtClean="0"/>
              <a:t>07.07.2025</a:t>
            </a:fld>
            <a:endParaRPr lang="de-DE"/>
          </a:p>
        </p:txBody>
      </p:sp>
      <p:sp>
        <p:nvSpPr>
          <p:cNvPr id="5" name="Fußzeilenplatzhalter 4">
            <a:extLst>
              <a:ext uri="{FF2B5EF4-FFF2-40B4-BE49-F238E27FC236}">
                <a16:creationId xmlns:a16="http://schemas.microsoft.com/office/drawing/2014/main" id="{65B0D71A-193A-46E3-93B9-CA46F240EB4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EF2F995-4867-4387-B584-DE3456323B8B}"/>
              </a:ext>
            </a:extLst>
          </p:cNvPr>
          <p:cNvSpPr>
            <a:spLocks noGrp="1"/>
          </p:cNvSpPr>
          <p:nvPr>
            <p:ph type="sldNum" sz="quarter" idx="12"/>
          </p:nvPr>
        </p:nvSpPr>
        <p:spPr/>
        <p:txBody>
          <a:bodyPr/>
          <a:lstStyle/>
          <a:p>
            <a:fld id="{D88FDBD0-C3E3-41DD-A91E-F883852730F2}" type="slidenum">
              <a:rPr lang="de-DE" smtClean="0"/>
              <a:t>‹Nr.›</a:t>
            </a:fld>
            <a:endParaRPr lang="de-DE"/>
          </a:p>
        </p:txBody>
      </p:sp>
    </p:spTree>
    <p:extLst>
      <p:ext uri="{BB962C8B-B14F-4D97-AF65-F5344CB8AC3E}">
        <p14:creationId xmlns:p14="http://schemas.microsoft.com/office/powerpoint/2010/main" val="322765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D1F609-E69D-4BC7-A1C8-35C0B086FFB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E5EF365-7C83-48F4-AE25-B2CBCD76C132}"/>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48855322-4FCB-4D70-ADE4-4EFCB62D18A9}"/>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E272F1F5-206E-42D0-96DE-B260B08BCEDF}"/>
              </a:ext>
            </a:extLst>
          </p:cNvPr>
          <p:cNvSpPr>
            <a:spLocks noGrp="1"/>
          </p:cNvSpPr>
          <p:nvPr>
            <p:ph type="dt" sz="half" idx="10"/>
          </p:nvPr>
        </p:nvSpPr>
        <p:spPr/>
        <p:txBody>
          <a:bodyPr/>
          <a:lstStyle/>
          <a:p>
            <a:fld id="{86438E31-F5DC-4A99-99AD-54D8A997C41B}" type="datetimeFigureOut">
              <a:rPr lang="de-DE" smtClean="0"/>
              <a:t>07.07.2025</a:t>
            </a:fld>
            <a:endParaRPr lang="de-DE"/>
          </a:p>
        </p:txBody>
      </p:sp>
      <p:sp>
        <p:nvSpPr>
          <p:cNvPr id="6" name="Fußzeilenplatzhalter 5">
            <a:extLst>
              <a:ext uri="{FF2B5EF4-FFF2-40B4-BE49-F238E27FC236}">
                <a16:creationId xmlns:a16="http://schemas.microsoft.com/office/drawing/2014/main" id="{E8E28DF1-641A-4652-A325-8175F69E6B60}"/>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5308BD7A-EFA7-4320-8BD5-25167CF30F89}"/>
              </a:ext>
            </a:extLst>
          </p:cNvPr>
          <p:cNvSpPr>
            <a:spLocks noGrp="1"/>
          </p:cNvSpPr>
          <p:nvPr>
            <p:ph type="sldNum" sz="quarter" idx="12"/>
          </p:nvPr>
        </p:nvSpPr>
        <p:spPr/>
        <p:txBody>
          <a:bodyPr/>
          <a:lstStyle/>
          <a:p>
            <a:fld id="{D88FDBD0-C3E3-41DD-A91E-F883852730F2}" type="slidenum">
              <a:rPr lang="de-DE" smtClean="0"/>
              <a:t>‹Nr.›</a:t>
            </a:fld>
            <a:endParaRPr lang="de-DE"/>
          </a:p>
        </p:txBody>
      </p:sp>
    </p:spTree>
    <p:extLst>
      <p:ext uri="{BB962C8B-B14F-4D97-AF65-F5344CB8AC3E}">
        <p14:creationId xmlns:p14="http://schemas.microsoft.com/office/powerpoint/2010/main" val="681955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AB1EC4-8370-4A2E-8739-3C0E11DCCE43}"/>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AE72B677-2E71-43CA-B9A8-20001109C0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34A4EBD-11E7-4D6B-A765-4F2FAB46A489}"/>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B41A1C54-88EB-4119-BB02-BE8AFE8F24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E59DAEF3-E2D5-4A63-BF6F-B2357824BB5F}"/>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09DD6E01-6671-4CC1-B107-A5118DC41AB6}"/>
              </a:ext>
            </a:extLst>
          </p:cNvPr>
          <p:cNvSpPr>
            <a:spLocks noGrp="1"/>
          </p:cNvSpPr>
          <p:nvPr>
            <p:ph type="dt" sz="half" idx="10"/>
          </p:nvPr>
        </p:nvSpPr>
        <p:spPr/>
        <p:txBody>
          <a:bodyPr/>
          <a:lstStyle/>
          <a:p>
            <a:fld id="{86438E31-F5DC-4A99-99AD-54D8A997C41B}" type="datetimeFigureOut">
              <a:rPr lang="de-DE" smtClean="0"/>
              <a:t>07.07.2025</a:t>
            </a:fld>
            <a:endParaRPr lang="de-DE"/>
          </a:p>
        </p:txBody>
      </p:sp>
      <p:sp>
        <p:nvSpPr>
          <p:cNvPr id="8" name="Fußzeilenplatzhalter 7">
            <a:extLst>
              <a:ext uri="{FF2B5EF4-FFF2-40B4-BE49-F238E27FC236}">
                <a16:creationId xmlns:a16="http://schemas.microsoft.com/office/drawing/2014/main" id="{21B1F5A1-14C4-46AB-AF5A-DA64B5B5D4AA}"/>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8A3A24E7-D331-4EBD-B44F-D93AF883FDFD}"/>
              </a:ext>
            </a:extLst>
          </p:cNvPr>
          <p:cNvSpPr>
            <a:spLocks noGrp="1"/>
          </p:cNvSpPr>
          <p:nvPr>
            <p:ph type="sldNum" sz="quarter" idx="12"/>
          </p:nvPr>
        </p:nvSpPr>
        <p:spPr/>
        <p:txBody>
          <a:bodyPr/>
          <a:lstStyle/>
          <a:p>
            <a:fld id="{D88FDBD0-C3E3-41DD-A91E-F883852730F2}" type="slidenum">
              <a:rPr lang="de-DE" smtClean="0"/>
              <a:t>‹Nr.›</a:t>
            </a:fld>
            <a:endParaRPr lang="de-DE"/>
          </a:p>
        </p:txBody>
      </p:sp>
    </p:spTree>
    <p:extLst>
      <p:ext uri="{BB962C8B-B14F-4D97-AF65-F5344CB8AC3E}">
        <p14:creationId xmlns:p14="http://schemas.microsoft.com/office/powerpoint/2010/main" val="204247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471128-BFE9-412E-AA3E-7173F270FCE5}"/>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B680ED87-3552-4C84-BC44-90D6EA90EEE0}"/>
              </a:ext>
            </a:extLst>
          </p:cNvPr>
          <p:cNvSpPr>
            <a:spLocks noGrp="1"/>
          </p:cNvSpPr>
          <p:nvPr>
            <p:ph type="dt" sz="half" idx="10"/>
          </p:nvPr>
        </p:nvSpPr>
        <p:spPr/>
        <p:txBody>
          <a:bodyPr/>
          <a:lstStyle/>
          <a:p>
            <a:fld id="{86438E31-F5DC-4A99-99AD-54D8A997C41B}" type="datetimeFigureOut">
              <a:rPr lang="de-DE" smtClean="0"/>
              <a:t>07.07.2025</a:t>
            </a:fld>
            <a:endParaRPr lang="de-DE"/>
          </a:p>
        </p:txBody>
      </p:sp>
      <p:sp>
        <p:nvSpPr>
          <p:cNvPr id="4" name="Fußzeilenplatzhalter 3">
            <a:extLst>
              <a:ext uri="{FF2B5EF4-FFF2-40B4-BE49-F238E27FC236}">
                <a16:creationId xmlns:a16="http://schemas.microsoft.com/office/drawing/2014/main" id="{04ED5275-F6BC-4A12-B28E-6BD0BB9F579A}"/>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2CBAA193-B82F-4295-84CB-1DC7B9AE557D}"/>
              </a:ext>
            </a:extLst>
          </p:cNvPr>
          <p:cNvSpPr>
            <a:spLocks noGrp="1"/>
          </p:cNvSpPr>
          <p:nvPr>
            <p:ph type="sldNum" sz="quarter" idx="12"/>
          </p:nvPr>
        </p:nvSpPr>
        <p:spPr/>
        <p:txBody>
          <a:bodyPr/>
          <a:lstStyle/>
          <a:p>
            <a:fld id="{D88FDBD0-C3E3-41DD-A91E-F883852730F2}" type="slidenum">
              <a:rPr lang="de-DE" smtClean="0"/>
              <a:t>‹Nr.›</a:t>
            </a:fld>
            <a:endParaRPr lang="de-DE"/>
          </a:p>
        </p:txBody>
      </p:sp>
    </p:spTree>
    <p:extLst>
      <p:ext uri="{BB962C8B-B14F-4D97-AF65-F5344CB8AC3E}">
        <p14:creationId xmlns:p14="http://schemas.microsoft.com/office/powerpoint/2010/main" val="1316837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20EED5C-7A16-4661-83BB-A67A166B905C}"/>
              </a:ext>
            </a:extLst>
          </p:cNvPr>
          <p:cNvSpPr>
            <a:spLocks noGrp="1"/>
          </p:cNvSpPr>
          <p:nvPr>
            <p:ph type="dt" sz="half" idx="10"/>
          </p:nvPr>
        </p:nvSpPr>
        <p:spPr/>
        <p:txBody>
          <a:bodyPr/>
          <a:lstStyle/>
          <a:p>
            <a:fld id="{86438E31-F5DC-4A99-99AD-54D8A997C41B}" type="datetimeFigureOut">
              <a:rPr lang="de-DE" smtClean="0"/>
              <a:t>07.07.2025</a:t>
            </a:fld>
            <a:endParaRPr lang="de-DE"/>
          </a:p>
        </p:txBody>
      </p:sp>
      <p:sp>
        <p:nvSpPr>
          <p:cNvPr id="3" name="Fußzeilenplatzhalter 2">
            <a:extLst>
              <a:ext uri="{FF2B5EF4-FFF2-40B4-BE49-F238E27FC236}">
                <a16:creationId xmlns:a16="http://schemas.microsoft.com/office/drawing/2014/main" id="{7B1E6F51-4318-4E3D-9EC6-05A5D1F24F92}"/>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B2818C6A-0A6A-4910-B23A-BF50FCE4F5C5}"/>
              </a:ext>
            </a:extLst>
          </p:cNvPr>
          <p:cNvSpPr>
            <a:spLocks noGrp="1"/>
          </p:cNvSpPr>
          <p:nvPr>
            <p:ph type="sldNum" sz="quarter" idx="12"/>
          </p:nvPr>
        </p:nvSpPr>
        <p:spPr/>
        <p:txBody>
          <a:bodyPr/>
          <a:lstStyle/>
          <a:p>
            <a:fld id="{D88FDBD0-C3E3-41DD-A91E-F883852730F2}" type="slidenum">
              <a:rPr lang="de-DE" smtClean="0"/>
              <a:t>‹Nr.›</a:t>
            </a:fld>
            <a:endParaRPr lang="de-DE"/>
          </a:p>
        </p:txBody>
      </p:sp>
    </p:spTree>
    <p:extLst>
      <p:ext uri="{BB962C8B-B14F-4D97-AF65-F5344CB8AC3E}">
        <p14:creationId xmlns:p14="http://schemas.microsoft.com/office/powerpoint/2010/main" val="1556146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5C4009-EC54-40BE-8359-9A2762BA1C3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A1796503-F744-43E3-8F9B-FC930B3CC6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91494967-1B9B-4ECD-8E18-4B2D6BC721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2ADC0A2-169C-4AB8-9031-BA5B1BC3E326}"/>
              </a:ext>
            </a:extLst>
          </p:cNvPr>
          <p:cNvSpPr>
            <a:spLocks noGrp="1"/>
          </p:cNvSpPr>
          <p:nvPr>
            <p:ph type="dt" sz="half" idx="10"/>
          </p:nvPr>
        </p:nvSpPr>
        <p:spPr/>
        <p:txBody>
          <a:bodyPr/>
          <a:lstStyle/>
          <a:p>
            <a:fld id="{86438E31-F5DC-4A99-99AD-54D8A997C41B}" type="datetimeFigureOut">
              <a:rPr lang="de-DE" smtClean="0"/>
              <a:t>07.07.2025</a:t>
            </a:fld>
            <a:endParaRPr lang="de-DE"/>
          </a:p>
        </p:txBody>
      </p:sp>
      <p:sp>
        <p:nvSpPr>
          <p:cNvPr id="6" name="Fußzeilenplatzhalter 5">
            <a:extLst>
              <a:ext uri="{FF2B5EF4-FFF2-40B4-BE49-F238E27FC236}">
                <a16:creationId xmlns:a16="http://schemas.microsoft.com/office/drawing/2014/main" id="{5B8C8FD5-BE5D-4208-8CE4-79CDF14DAB0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902A0DD8-7C5D-4D15-82DF-5458144C7EDA}"/>
              </a:ext>
            </a:extLst>
          </p:cNvPr>
          <p:cNvSpPr>
            <a:spLocks noGrp="1"/>
          </p:cNvSpPr>
          <p:nvPr>
            <p:ph type="sldNum" sz="quarter" idx="12"/>
          </p:nvPr>
        </p:nvSpPr>
        <p:spPr/>
        <p:txBody>
          <a:bodyPr/>
          <a:lstStyle/>
          <a:p>
            <a:fld id="{D88FDBD0-C3E3-41DD-A91E-F883852730F2}" type="slidenum">
              <a:rPr lang="de-DE" smtClean="0"/>
              <a:t>‹Nr.›</a:t>
            </a:fld>
            <a:endParaRPr lang="de-DE"/>
          </a:p>
        </p:txBody>
      </p:sp>
    </p:spTree>
    <p:extLst>
      <p:ext uri="{BB962C8B-B14F-4D97-AF65-F5344CB8AC3E}">
        <p14:creationId xmlns:p14="http://schemas.microsoft.com/office/powerpoint/2010/main" val="54948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8EED19-AC45-447D-8F55-2BFFC0E844A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524B5369-7A3D-452B-A5F0-19522BC1C3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00C13ECD-27F2-47C9-8743-73AE3B1CDE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84F5F36B-5D7B-48B4-B814-B1FC9E2772DF}"/>
              </a:ext>
            </a:extLst>
          </p:cNvPr>
          <p:cNvSpPr>
            <a:spLocks noGrp="1"/>
          </p:cNvSpPr>
          <p:nvPr>
            <p:ph type="dt" sz="half" idx="10"/>
          </p:nvPr>
        </p:nvSpPr>
        <p:spPr/>
        <p:txBody>
          <a:bodyPr/>
          <a:lstStyle/>
          <a:p>
            <a:fld id="{86438E31-F5DC-4A99-99AD-54D8A997C41B}" type="datetimeFigureOut">
              <a:rPr lang="de-DE" smtClean="0"/>
              <a:t>07.07.2025</a:t>
            </a:fld>
            <a:endParaRPr lang="de-DE"/>
          </a:p>
        </p:txBody>
      </p:sp>
      <p:sp>
        <p:nvSpPr>
          <p:cNvPr id="6" name="Fußzeilenplatzhalter 5">
            <a:extLst>
              <a:ext uri="{FF2B5EF4-FFF2-40B4-BE49-F238E27FC236}">
                <a16:creationId xmlns:a16="http://schemas.microsoft.com/office/drawing/2014/main" id="{A63B32A0-9309-4F34-8D38-F62C28F9A3F0}"/>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2377598C-B5C9-48DE-A440-38F17B0370C3}"/>
              </a:ext>
            </a:extLst>
          </p:cNvPr>
          <p:cNvSpPr>
            <a:spLocks noGrp="1"/>
          </p:cNvSpPr>
          <p:nvPr>
            <p:ph type="sldNum" sz="quarter" idx="12"/>
          </p:nvPr>
        </p:nvSpPr>
        <p:spPr/>
        <p:txBody>
          <a:bodyPr/>
          <a:lstStyle/>
          <a:p>
            <a:fld id="{D88FDBD0-C3E3-41DD-A91E-F883852730F2}" type="slidenum">
              <a:rPr lang="de-DE" smtClean="0"/>
              <a:t>‹Nr.›</a:t>
            </a:fld>
            <a:endParaRPr lang="de-DE"/>
          </a:p>
        </p:txBody>
      </p:sp>
    </p:spTree>
    <p:extLst>
      <p:ext uri="{BB962C8B-B14F-4D97-AF65-F5344CB8AC3E}">
        <p14:creationId xmlns:p14="http://schemas.microsoft.com/office/powerpoint/2010/main" val="1457363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FD479F32-0275-4E55-90A9-16E1370D55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484D1817-B6B2-4C6B-884B-DE1BAC57EF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80FA60D-0028-4231-AD8D-8BF99B83C1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438E31-F5DC-4A99-99AD-54D8A997C41B}" type="datetimeFigureOut">
              <a:rPr lang="de-DE" smtClean="0"/>
              <a:t>07.07.2025</a:t>
            </a:fld>
            <a:endParaRPr lang="de-DE"/>
          </a:p>
        </p:txBody>
      </p:sp>
      <p:sp>
        <p:nvSpPr>
          <p:cNvPr id="5" name="Fußzeilenplatzhalter 4">
            <a:extLst>
              <a:ext uri="{FF2B5EF4-FFF2-40B4-BE49-F238E27FC236}">
                <a16:creationId xmlns:a16="http://schemas.microsoft.com/office/drawing/2014/main" id="{F14BB4C3-90CD-4127-BB17-DA49DFB4B6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98DDC27B-27E0-4D63-A3E6-B1E88A0A19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8FDBD0-C3E3-41DD-A91E-F883852730F2}" type="slidenum">
              <a:rPr lang="de-DE" smtClean="0"/>
              <a:t>‹Nr.›</a:t>
            </a:fld>
            <a:endParaRPr lang="de-DE"/>
          </a:p>
        </p:txBody>
      </p:sp>
    </p:spTree>
    <p:extLst>
      <p:ext uri="{BB962C8B-B14F-4D97-AF65-F5344CB8AC3E}">
        <p14:creationId xmlns:p14="http://schemas.microsoft.com/office/powerpoint/2010/main" val="28233653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mailto:tim@cole.de" TargetMode="External"/><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83454F-317A-489F-B99A-9D2E9DF33C64}"/>
              </a:ext>
            </a:extLst>
          </p:cNvPr>
          <p:cNvSpPr>
            <a:spLocks noGrp="1"/>
          </p:cNvSpPr>
          <p:nvPr>
            <p:ph type="ctrTitle"/>
          </p:nvPr>
        </p:nvSpPr>
        <p:spPr>
          <a:xfrm>
            <a:off x="1251284" y="2860758"/>
            <a:ext cx="9144000" cy="2387600"/>
          </a:xfrm>
        </p:spPr>
        <p:txBody>
          <a:bodyPr>
            <a:normAutofit/>
          </a:bodyPr>
          <a:lstStyle/>
          <a:p>
            <a:r>
              <a:rPr lang="de-DE" dirty="0"/>
              <a:t>Quo vadis KI?</a:t>
            </a:r>
          </a:p>
        </p:txBody>
      </p:sp>
      <p:sp>
        <p:nvSpPr>
          <p:cNvPr id="3" name="Untertitel 2">
            <a:extLst>
              <a:ext uri="{FF2B5EF4-FFF2-40B4-BE49-F238E27FC236}">
                <a16:creationId xmlns:a16="http://schemas.microsoft.com/office/drawing/2014/main" id="{92D3448E-65C6-4EAC-8CD7-1FA21F9F0BC8}"/>
              </a:ext>
            </a:extLst>
          </p:cNvPr>
          <p:cNvSpPr>
            <a:spLocks noGrp="1"/>
          </p:cNvSpPr>
          <p:nvPr>
            <p:ph type="subTitle" idx="1"/>
          </p:nvPr>
        </p:nvSpPr>
        <p:spPr>
          <a:xfrm>
            <a:off x="1524000" y="5755105"/>
            <a:ext cx="9144000" cy="1102895"/>
          </a:xfrm>
        </p:spPr>
        <p:txBody>
          <a:bodyPr/>
          <a:lstStyle/>
          <a:p>
            <a:r>
              <a:rPr lang="de-DE" dirty="0"/>
              <a:t>Tim Cole</a:t>
            </a:r>
          </a:p>
          <a:p>
            <a:r>
              <a:rPr lang="de-DE" dirty="0"/>
              <a:t>„Internet-Urgestein“</a:t>
            </a:r>
          </a:p>
        </p:txBody>
      </p:sp>
      <p:pic>
        <p:nvPicPr>
          <p:cNvPr id="4" name="Grafik 3" descr="Ein Bild, das drinnen, Kraftrad, sitzend, silbern enthält.&#10;&#10;Automatisch generierte Beschreibung">
            <a:extLst>
              <a:ext uri="{FF2B5EF4-FFF2-40B4-BE49-F238E27FC236}">
                <a16:creationId xmlns:a16="http://schemas.microsoft.com/office/drawing/2014/main" id="{E521A1D4-C737-4633-ABF5-FC3B50F821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7726" y="152232"/>
            <a:ext cx="3256547" cy="3256547"/>
          </a:xfrm>
          <a:prstGeom prst="rect">
            <a:avLst/>
          </a:prstGeom>
        </p:spPr>
      </p:pic>
    </p:spTree>
    <p:extLst>
      <p:ext uri="{BB962C8B-B14F-4D97-AF65-F5344CB8AC3E}">
        <p14:creationId xmlns:p14="http://schemas.microsoft.com/office/powerpoint/2010/main" val="1513592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Cartoon, Screenshot enthält.&#10;&#10;Automatisch generierte Beschreibung">
            <a:extLst>
              <a:ext uri="{FF2B5EF4-FFF2-40B4-BE49-F238E27FC236}">
                <a16:creationId xmlns:a16="http://schemas.microsoft.com/office/drawing/2014/main" id="{0F11CE55-FE7B-4D38-B054-AFFEEED3F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62812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Karte enthält.&#10;&#10;Automatisch generierte Beschreibung">
            <a:extLst>
              <a:ext uri="{FF2B5EF4-FFF2-40B4-BE49-F238E27FC236}">
                <a16:creationId xmlns:a16="http://schemas.microsoft.com/office/drawing/2014/main" id="{430B0908-6D42-47E0-BC65-BC6CD1529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2133" y="509588"/>
            <a:ext cx="7687733" cy="5765800"/>
          </a:xfrm>
          <a:prstGeom prst="rect">
            <a:avLst/>
          </a:prstGeom>
        </p:spPr>
      </p:pic>
    </p:spTree>
    <p:extLst>
      <p:ext uri="{BB962C8B-B14F-4D97-AF65-F5344CB8AC3E}">
        <p14:creationId xmlns:p14="http://schemas.microsoft.com/office/powerpoint/2010/main" val="2954548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Karte enthält.&#10;&#10;Automatisch generierte Beschreibung">
            <a:extLst>
              <a:ext uri="{FF2B5EF4-FFF2-40B4-BE49-F238E27FC236}">
                <a16:creationId xmlns:a16="http://schemas.microsoft.com/office/drawing/2014/main" id="{430B0908-6D42-47E0-BC65-BC6CD1529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2133" y="509588"/>
            <a:ext cx="7687733" cy="5765800"/>
          </a:xfrm>
          <a:prstGeom prst="rect">
            <a:avLst/>
          </a:prstGeom>
        </p:spPr>
      </p:pic>
    </p:spTree>
    <p:extLst>
      <p:ext uri="{BB962C8B-B14F-4D97-AF65-F5344CB8AC3E}">
        <p14:creationId xmlns:p14="http://schemas.microsoft.com/office/powerpoint/2010/main" val="597129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sitzend, Tisch enthält.&#10;&#10;Automatisch generierte Beschreibung">
            <a:extLst>
              <a:ext uri="{FF2B5EF4-FFF2-40B4-BE49-F238E27FC236}">
                <a16:creationId xmlns:a16="http://schemas.microsoft.com/office/drawing/2014/main" id="{B8B46B07-D917-4C26-9A32-350198F26F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4844" y="165325"/>
            <a:ext cx="9742311" cy="6527349"/>
          </a:xfrm>
          <a:prstGeom prst="rect">
            <a:avLst/>
          </a:prstGeom>
        </p:spPr>
      </p:pic>
    </p:spTree>
    <p:extLst>
      <p:ext uri="{BB962C8B-B14F-4D97-AF65-F5344CB8AC3E}">
        <p14:creationId xmlns:p14="http://schemas.microsoft.com/office/powerpoint/2010/main" val="424655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Wasser, draußen, Boot, Schiff enthält.&#10;&#10;Automatisch generierte Beschreibung">
            <a:extLst>
              <a:ext uri="{FF2B5EF4-FFF2-40B4-BE49-F238E27FC236}">
                <a16:creationId xmlns:a16="http://schemas.microsoft.com/office/drawing/2014/main" id="{A5AB013A-61F6-40FE-AA85-B8AC1BF742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4770" y="778933"/>
            <a:ext cx="9407408" cy="5291667"/>
          </a:xfrm>
          <a:prstGeom prst="rect">
            <a:avLst/>
          </a:prstGeom>
        </p:spPr>
      </p:pic>
    </p:spTree>
    <p:extLst>
      <p:ext uri="{BB962C8B-B14F-4D97-AF65-F5344CB8AC3E}">
        <p14:creationId xmlns:p14="http://schemas.microsoft.com/office/powerpoint/2010/main" val="3163051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4589B13-1BD1-4EFA-AB4D-EDCEE7CDAE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1984661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Person, Mann, haltend, Schild enthält.&#10;&#10;Automatisch generierte Beschreibung">
            <a:extLst>
              <a:ext uri="{FF2B5EF4-FFF2-40B4-BE49-F238E27FC236}">
                <a16:creationId xmlns:a16="http://schemas.microsoft.com/office/drawing/2014/main" id="{F0C3A9BD-E2E1-4AF1-81D1-D70D20B3CB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6637" y="891822"/>
            <a:ext cx="6639585" cy="5090348"/>
          </a:xfrm>
          <a:prstGeom prst="rect">
            <a:avLst/>
          </a:prstGeom>
        </p:spPr>
      </p:pic>
    </p:spTree>
    <p:extLst>
      <p:ext uri="{BB962C8B-B14F-4D97-AF65-F5344CB8AC3E}">
        <p14:creationId xmlns:p14="http://schemas.microsoft.com/office/powerpoint/2010/main" val="424614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Person, Mann, haltend, Schild enthält.&#10;&#10;Automatisch generierte Beschreibung">
            <a:extLst>
              <a:ext uri="{FF2B5EF4-FFF2-40B4-BE49-F238E27FC236}">
                <a16:creationId xmlns:a16="http://schemas.microsoft.com/office/drawing/2014/main" id="{F0C3A9BD-E2E1-4AF1-81D1-D70D20B3CB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6637" y="891822"/>
            <a:ext cx="6639585" cy="5090348"/>
          </a:xfrm>
          <a:prstGeom prst="rect">
            <a:avLst/>
          </a:prstGeom>
        </p:spPr>
      </p:pic>
    </p:spTree>
    <p:extLst>
      <p:ext uri="{BB962C8B-B14F-4D97-AF65-F5344CB8AC3E}">
        <p14:creationId xmlns:p14="http://schemas.microsoft.com/office/powerpoint/2010/main" val="1294185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Person, haltend, Mann, sitzend enthält.&#10;&#10;Automatisch generierte Beschreibung">
            <a:extLst>
              <a:ext uri="{FF2B5EF4-FFF2-40B4-BE49-F238E27FC236}">
                <a16:creationId xmlns:a16="http://schemas.microsoft.com/office/drawing/2014/main" id="{C8C932B4-C7AA-4540-8F1A-82302E7F4D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911" y="250825"/>
            <a:ext cx="11300178" cy="6356350"/>
          </a:xfrm>
          <a:prstGeom prst="rect">
            <a:avLst/>
          </a:prstGeom>
        </p:spPr>
      </p:pic>
    </p:spTree>
    <p:extLst>
      <p:ext uri="{BB962C8B-B14F-4D97-AF65-F5344CB8AC3E}">
        <p14:creationId xmlns:p14="http://schemas.microsoft.com/office/powerpoint/2010/main" val="17343293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BB3EAF8-4372-480A-B75F-FD9EA9836156}"/>
              </a:ext>
            </a:extLst>
          </p:cNvPr>
          <p:cNvPicPr>
            <a:picLocks noChangeAspect="1"/>
          </p:cNvPicPr>
          <p:nvPr/>
        </p:nvPicPr>
        <p:blipFill>
          <a:blip r:embed="rId3"/>
          <a:stretch>
            <a:fillRect/>
          </a:stretch>
        </p:blipFill>
        <p:spPr>
          <a:xfrm>
            <a:off x="1524000" y="666750"/>
            <a:ext cx="9144000" cy="5524500"/>
          </a:xfrm>
          <a:prstGeom prst="rect">
            <a:avLst/>
          </a:prstGeom>
        </p:spPr>
      </p:pic>
    </p:spTree>
    <p:extLst>
      <p:ext uri="{BB962C8B-B14F-4D97-AF65-F5344CB8AC3E}">
        <p14:creationId xmlns:p14="http://schemas.microsoft.com/office/powerpoint/2010/main" val="1588139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BBB92801-F572-40E7-A7F7-79BDF72D23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524000" y="0"/>
            <a:ext cx="9144000" cy="6858000"/>
          </a:xfrm>
          <a:prstGeom prst="rect">
            <a:avLst/>
          </a:prstGeom>
        </p:spPr>
      </p:pic>
    </p:spTree>
    <p:extLst>
      <p:ext uri="{BB962C8B-B14F-4D97-AF65-F5344CB8AC3E}">
        <p14:creationId xmlns:p14="http://schemas.microsoft.com/office/powerpoint/2010/main" val="755759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C5A0887-F1EC-4BC6-B799-ED14E353D5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8962" y="-108942"/>
            <a:ext cx="9144000" cy="6872886"/>
          </a:xfrm>
          <a:prstGeom prst="rect">
            <a:avLst/>
          </a:prstGeom>
        </p:spPr>
      </p:pic>
    </p:spTree>
    <p:extLst>
      <p:ext uri="{BB962C8B-B14F-4D97-AF65-F5344CB8AC3E}">
        <p14:creationId xmlns:p14="http://schemas.microsoft.com/office/powerpoint/2010/main" val="36170888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C5A0887-F1EC-4BC6-B799-ED14E353D5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8962" y="-108942"/>
            <a:ext cx="9144000" cy="6872886"/>
          </a:xfrm>
          <a:prstGeom prst="rect">
            <a:avLst/>
          </a:prstGeom>
        </p:spPr>
      </p:pic>
    </p:spTree>
    <p:extLst>
      <p:ext uri="{BB962C8B-B14F-4D97-AF65-F5344CB8AC3E}">
        <p14:creationId xmlns:p14="http://schemas.microsoft.com/office/powerpoint/2010/main" val="853327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5C2BEFC-B904-4473-BBE2-BED94B407F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2" y="670321"/>
            <a:ext cx="12177815" cy="5517358"/>
          </a:xfrm>
          <a:prstGeom prst="rect">
            <a:avLst/>
          </a:prstGeom>
        </p:spPr>
      </p:pic>
    </p:spTree>
    <p:extLst>
      <p:ext uri="{BB962C8B-B14F-4D97-AF65-F5344CB8AC3E}">
        <p14:creationId xmlns:p14="http://schemas.microsoft.com/office/powerpoint/2010/main" val="308295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20A1A50-05B6-47DF-B293-1D9AAB462A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0843" y="658128"/>
            <a:ext cx="8230313" cy="5541744"/>
          </a:xfrm>
          <a:prstGeom prst="rect">
            <a:avLst/>
          </a:prstGeom>
        </p:spPr>
      </p:pic>
    </p:spTree>
    <p:extLst>
      <p:ext uri="{BB962C8B-B14F-4D97-AF65-F5344CB8AC3E}">
        <p14:creationId xmlns:p14="http://schemas.microsoft.com/office/powerpoint/2010/main" val="23385973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20A1A50-05B6-47DF-B293-1D9AAB462A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0843" y="658128"/>
            <a:ext cx="8230313" cy="5541744"/>
          </a:xfrm>
          <a:prstGeom prst="rect">
            <a:avLst/>
          </a:prstGeom>
        </p:spPr>
      </p:pic>
    </p:spTree>
    <p:extLst>
      <p:ext uri="{BB962C8B-B14F-4D97-AF65-F5344CB8AC3E}">
        <p14:creationId xmlns:p14="http://schemas.microsoft.com/office/powerpoint/2010/main" val="12066643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20A1A50-05B6-47DF-B293-1D9AAB462A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0843" y="658128"/>
            <a:ext cx="8230313" cy="5541744"/>
          </a:xfrm>
          <a:prstGeom prst="rect">
            <a:avLst/>
          </a:prstGeom>
        </p:spPr>
      </p:pic>
    </p:spTree>
    <p:extLst>
      <p:ext uri="{BB962C8B-B14F-4D97-AF65-F5344CB8AC3E}">
        <p14:creationId xmlns:p14="http://schemas.microsoft.com/office/powerpoint/2010/main" val="420381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Clipart enthält.&#10;&#10;Automatisch generierte Beschreibung">
            <a:extLst>
              <a:ext uri="{FF2B5EF4-FFF2-40B4-BE49-F238E27FC236}">
                <a16:creationId xmlns:a16="http://schemas.microsoft.com/office/drawing/2014/main" id="{C0175048-056E-4A5E-AEC8-6AB165972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94" y="0"/>
            <a:ext cx="12141411" cy="6858000"/>
          </a:xfrm>
          <a:prstGeom prst="rect">
            <a:avLst/>
          </a:prstGeom>
        </p:spPr>
      </p:pic>
    </p:spTree>
    <p:extLst>
      <p:ext uri="{BB962C8B-B14F-4D97-AF65-F5344CB8AC3E}">
        <p14:creationId xmlns:p14="http://schemas.microsoft.com/office/powerpoint/2010/main" val="2966443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Grafik 2" descr="Ein Bild, das Kasten, sitzend, Tisch, Front enthält.&#10;&#10;Automatisch generierte Beschreibung">
            <a:extLst>
              <a:ext uri="{FF2B5EF4-FFF2-40B4-BE49-F238E27FC236}">
                <a16:creationId xmlns:a16="http://schemas.microsoft.com/office/drawing/2014/main" id="{E5F67965-1F6A-43F2-A625-CCB0B7C30E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8212" y="0"/>
            <a:ext cx="7015576" cy="6858000"/>
          </a:xfrm>
          <a:prstGeom prst="rect">
            <a:avLst/>
          </a:prstGeom>
        </p:spPr>
      </p:pic>
    </p:spTree>
    <p:extLst>
      <p:ext uri="{BB962C8B-B14F-4D97-AF65-F5344CB8AC3E}">
        <p14:creationId xmlns:p14="http://schemas.microsoft.com/office/powerpoint/2010/main" val="36875852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Person, Mann, Sport, Spiel enthält.&#10;&#10;Automatisch generierte Beschreibung">
            <a:extLst>
              <a:ext uri="{FF2B5EF4-FFF2-40B4-BE49-F238E27FC236}">
                <a16:creationId xmlns:a16="http://schemas.microsoft.com/office/drawing/2014/main" id="{FD20F050-6D39-4D46-AD1F-E6E8172D0B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171" y="526596"/>
            <a:ext cx="10319657" cy="5804807"/>
          </a:xfrm>
          <a:prstGeom prst="rect">
            <a:avLst/>
          </a:prstGeom>
        </p:spPr>
      </p:pic>
    </p:spTree>
    <p:extLst>
      <p:ext uri="{BB962C8B-B14F-4D97-AF65-F5344CB8AC3E}">
        <p14:creationId xmlns:p14="http://schemas.microsoft.com/office/powerpoint/2010/main" val="3335263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Grafik 3" descr="Ein Bild, das Text, Elektronik, Screenshot, Design enthält.&#10;&#10;Automatisch generierte Beschreibung">
            <a:extLst>
              <a:ext uri="{FF2B5EF4-FFF2-40B4-BE49-F238E27FC236}">
                <a16:creationId xmlns:a16="http://schemas.microsoft.com/office/drawing/2014/main" id="{1E0CA734-F114-42C4-82A3-9620AB106CD6}"/>
              </a:ext>
            </a:extLst>
          </p:cNvPr>
          <p:cNvPicPr>
            <a:picLocks noChangeAspect="1"/>
          </p:cNvPicPr>
          <p:nvPr/>
        </p:nvPicPr>
        <p:blipFill rotWithShape="1">
          <a:blip r:embed="rId3"/>
          <a:srcRect b="35909"/>
          <a:stretch/>
        </p:blipFill>
        <p:spPr>
          <a:xfrm>
            <a:off x="135082" y="77240"/>
            <a:ext cx="11897591" cy="6691155"/>
          </a:xfrm>
          <a:prstGeom prst="rect">
            <a:avLst/>
          </a:prstGeom>
        </p:spPr>
      </p:pic>
    </p:spTree>
    <p:extLst>
      <p:ext uri="{BB962C8B-B14F-4D97-AF65-F5344CB8AC3E}">
        <p14:creationId xmlns:p14="http://schemas.microsoft.com/office/powerpoint/2010/main" val="2488817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CCA0E1EE-8DBC-4CAC-B2CB-B40E8F136338}"/>
              </a:ext>
            </a:extLst>
          </p:cNvPr>
          <p:cNvSpPr/>
          <p:nvPr/>
        </p:nvSpPr>
        <p:spPr>
          <a:xfrm>
            <a:off x="381138" y="1727382"/>
            <a:ext cx="11588750" cy="5262979"/>
          </a:xfrm>
          <a:prstGeom prst="rect">
            <a:avLst/>
          </a:prstGeom>
        </p:spPr>
        <p:txBody>
          <a:bodyPr wrap="square">
            <a:spAutoFit/>
          </a:bodyPr>
          <a:lstStyle/>
          <a:p>
            <a:r>
              <a:rPr lang="de-DE" sz="2400" dirty="0"/>
              <a:t>Die Zukunft generativer Künstlicher Intelligenz (KI) verspricht faszinierende Entwicklungen. Quo vadis, generative AI? Es zeichnet sich ab, dass generative Modelle immer mächtiger und vielseitiger werden, wobei GPT-3 und seine Nachfolger bereits in Bereichen wie Übersetzung, Kreativität und Assistenz eingesetzt werden.</a:t>
            </a:r>
          </a:p>
          <a:p>
            <a:endParaRPr lang="de-DE" sz="2400" dirty="0"/>
          </a:p>
          <a:p>
            <a:r>
              <a:rPr lang="de-DE" sz="2400" dirty="0"/>
              <a:t>In der Medizin werden sie zur personalisierten Diagnose und Medikamentenentwicklung genutzt. In der Bild- und Videobearbeitung ermöglichen sie beeindruckende Effekte und Realismus. Doch diese Entwicklung wirft auch ethische Fragen auf, wie den Umgang mit Fehlinformationen und den Schutz der Privatsphäre.</a:t>
            </a:r>
          </a:p>
          <a:p>
            <a:endParaRPr lang="de-DE" sz="2400" dirty="0"/>
          </a:p>
          <a:p>
            <a:r>
              <a:rPr lang="de-DE" sz="2400" dirty="0"/>
              <a:t>Die Zukunft generativer KI erfordert ein ausgewogenes Verhältnis von Fortschritt und Ethik, um sicherzustellen, dass sie der Menschheit insgesamt zugute kommt und nicht missbraucht wird.</a:t>
            </a:r>
          </a:p>
          <a:p>
            <a:endParaRPr lang="de-DE" sz="2400" dirty="0"/>
          </a:p>
        </p:txBody>
      </p:sp>
      <p:pic>
        <p:nvPicPr>
          <p:cNvPr id="4" name="Grafik 3" descr="Ein Bild, das Logo, Schrift, Grafiken, Text enthält.&#10;&#10;Automatisch generierte Beschreibung">
            <a:extLst>
              <a:ext uri="{FF2B5EF4-FFF2-40B4-BE49-F238E27FC236}">
                <a16:creationId xmlns:a16="http://schemas.microsoft.com/office/drawing/2014/main" id="{FE43C685-9E01-4C1C-8C04-5AEC0EE01C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0" y="0"/>
            <a:ext cx="3810000" cy="1628775"/>
          </a:xfrm>
          <a:prstGeom prst="rect">
            <a:avLst/>
          </a:prstGeom>
        </p:spPr>
      </p:pic>
    </p:spTree>
    <p:extLst>
      <p:ext uri="{BB962C8B-B14F-4D97-AF65-F5344CB8AC3E}">
        <p14:creationId xmlns:p14="http://schemas.microsoft.com/office/powerpoint/2010/main" val="15603338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6C78B94-A289-4663-8001-9CB9AF0D52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4038" y="211243"/>
            <a:ext cx="5044741" cy="6534463"/>
          </a:xfrm>
          <a:prstGeom prst="rect">
            <a:avLst/>
          </a:prstGeom>
        </p:spPr>
      </p:pic>
    </p:spTree>
    <p:extLst>
      <p:ext uri="{BB962C8B-B14F-4D97-AF65-F5344CB8AC3E}">
        <p14:creationId xmlns:p14="http://schemas.microsoft.com/office/powerpoint/2010/main" val="25822421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B2ECFF85-29E9-4A94-BD39-7CB20FFDF42D}"/>
              </a:ext>
            </a:extLst>
          </p:cNvPr>
          <p:cNvSpPr/>
          <p:nvPr/>
        </p:nvSpPr>
        <p:spPr>
          <a:xfrm>
            <a:off x="652007" y="2361436"/>
            <a:ext cx="11131826" cy="2862322"/>
          </a:xfrm>
          <a:prstGeom prst="rect">
            <a:avLst/>
          </a:prstGeom>
        </p:spPr>
        <p:txBody>
          <a:bodyPr wrap="square">
            <a:spAutoFit/>
          </a:bodyPr>
          <a:lstStyle/>
          <a:p>
            <a:r>
              <a:rPr lang="de-DE" sz="3600" dirty="0"/>
              <a:t>Generative Künstliche Intelligenz (KI) hat bereits viele Branchen transformiert, und der Beruf des Steuerberaters ist keine Ausnahme. Diese Technologie ermöglicht es, enorme Datenmengen in Echtzeit zu analysieren und fundierte Entscheidungen im Steuerwesen zu treffen.</a:t>
            </a:r>
          </a:p>
        </p:txBody>
      </p:sp>
      <p:pic>
        <p:nvPicPr>
          <p:cNvPr id="3" name="Grafik 2" descr="Ein Bild, das Logo, Schrift, Grafiken, Text enthält.&#10;&#10;Automatisch generierte Beschreibung">
            <a:extLst>
              <a:ext uri="{FF2B5EF4-FFF2-40B4-BE49-F238E27FC236}">
                <a16:creationId xmlns:a16="http://schemas.microsoft.com/office/drawing/2014/main" id="{227ACAC4-6722-463C-89AD-6CC328E36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0" y="0"/>
            <a:ext cx="3810000" cy="1628775"/>
          </a:xfrm>
          <a:prstGeom prst="rect">
            <a:avLst/>
          </a:prstGeom>
        </p:spPr>
      </p:pic>
    </p:spTree>
    <p:extLst>
      <p:ext uri="{BB962C8B-B14F-4D97-AF65-F5344CB8AC3E}">
        <p14:creationId xmlns:p14="http://schemas.microsoft.com/office/powerpoint/2010/main" val="23170527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16CECBA-65CC-47F9-8751-5DBC508E69BD}"/>
              </a:ext>
            </a:extLst>
          </p:cNvPr>
          <p:cNvSpPr/>
          <p:nvPr/>
        </p:nvSpPr>
        <p:spPr>
          <a:xfrm>
            <a:off x="260350" y="2032338"/>
            <a:ext cx="11195050" cy="3970318"/>
          </a:xfrm>
          <a:prstGeom prst="rect">
            <a:avLst/>
          </a:prstGeom>
        </p:spPr>
        <p:txBody>
          <a:bodyPr wrap="square">
            <a:spAutoFit/>
          </a:bodyPr>
          <a:lstStyle/>
          <a:p>
            <a:r>
              <a:rPr lang="de-DE" sz="3600" dirty="0"/>
              <a:t>Zunächst automatisiert KI Routineaufgaben wie Dateneingabe und -verarbeitung, was die Effizienz steigert und menschliche Fehler minimiert. Das trägt zur Senkung der Betriebskosten bei. Darüber hinaus kann generative KI komplexe Steuervorschriften und Fallstudien analysieren, um Optimierungsmöglichkeiten zu identifizieren und Steuerrisiken zu minimieren.</a:t>
            </a:r>
          </a:p>
        </p:txBody>
      </p:sp>
      <p:pic>
        <p:nvPicPr>
          <p:cNvPr id="3" name="Grafik 2" descr="Ein Bild, das Logo, Schrift, Grafiken, Text enthält.&#10;&#10;Automatisch generierte Beschreibung">
            <a:extLst>
              <a:ext uri="{FF2B5EF4-FFF2-40B4-BE49-F238E27FC236}">
                <a16:creationId xmlns:a16="http://schemas.microsoft.com/office/drawing/2014/main" id="{630CC9EB-B0D0-457E-A237-AEA12F37DB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0" y="0"/>
            <a:ext cx="3810000" cy="1628775"/>
          </a:xfrm>
          <a:prstGeom prst="rect">
            <a:avLst/>
          </a:prstGeom>
        </p:spPr>
      </p:pic>
    </p:spTree>
    <p:extLst>
      <p:ext uri="{BB962C8B-B14F-4D97-AF65-F5344CB8AC3E}">
        <p14:creationId xmlns:p14="http://schemas.microsoft.com/office/powerpoint/2010/main" val="27165848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16CECBA-65CC-47F9-8751-5DBC508E69BD}"/>
              </a:ext>
            </a:extLst>
          </p:cNvPr>
          <p:cNvSpPr/>
          <p:nvPr/>
        </p:nvSpPr>
        <p:spPr>
          <a:xfrm>
            <a:off x="260350" y="2032338"/>
            <a:ext cx="11195050" cy="2862322"/>
          </a:xfrm>
          <a:prstGeom prst="rect">
            <a:avLst/>
          </a:prstGeom>
        </p:spPr>
        <p:txBody>
          <a:bodyPr wrap="square">
            <a:spAutoFit/>
          </a:bodyPr>
          <a:lstStyle/>
          <a:p>
            <a:r>
              <a:rPr lang="de-DE" sz="3600" dirty="0"/>
              <a:t>Steuerberater können sich nun auf strategische Beratung konzentrieren, anstatt sich mit zeitaufwändiger Datenverarbeitung zu beschäftigen. Kunden profitieren von präziseren, zeitnahen Ratschlägen und können so besser auf sich ändernde Steuervorschriften reagieren.</a:t>
            </a:r>
          </a:p>
        </p:txBody>
      </p:sp>
      <p:pic>
        <p:nvPicPr>
          <p:cNvPr id="3" name="Grafik 2" descr="Ein Bild, das Logo, Schrift, Grafiken, Text enthält.&#10;&#10;Automatisch generierte Beschreibung">
            <a:extLst>
              <a:ext uri="{FF2B5EF4-FFF2-40B4-BE49-F238E27FC236}">
                <a16:creationId xmlns:a16="http://schemas.microsoft.com/office/drawing/2014/main" id="{630CC9EB-B0D0-457E-A237-AEA12F37DB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0" y="0"/>
            <a:ext cx="3810000" cy="1628775"/>
          </a:xfrm>
          <a:prstGeom prst="rect">
            <a:avLst/>
          </a:prstGeom>
        </p:spPr>
      </p:pic>
    </p:spTree>
    <p:extLst>
      <p:ext uri="{BB962C8B-B14F-4D97-AF65-F5344CB8AC3E}">
        <p14:creationId xmlns:p14="http://schemas.microsoft.com/office/powerpoint/2010/main" val="39889535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EF7DFDD-3D91-4E19-9263-E7EBA8D5B091}"/>
              </a:ext>
            </a:extLst>
          </p:cNvPr>
          <p:cNvPicPr>
            <a:picLocks noChangeAspect="1"/>
          </p:cNvPicPr>
          <p:nvPr/>
        </p:nvPicPr>
        <p:blipFill>
          <a:blip r:embed="rId3"/>
          <a:stretch>
            <a:fillRect/>
          </a:stretch>
        </p:blipFill>
        <p:spPr>
          <a:xfrm>
            <a:off x="1581150" y="981075"/>
            <a:ext cx="9029700" cy="4895850"/>
          </a:xfrm>
          <a:prstGeom prst="rect">
            <a:avLst/>
          </a:prstGeom>
        </p:spPr>
      </p:pic>
    </p:spTree>
    <p:extLst>
      <p:ext uri="{BB962C8B-B14F-4D97-AF65-F5344CB8AC3E}">
        <p14:creationId xmlns:p14="http://schemas.microsoft.com/office/powerpoint/2010/main" val="32407893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Grafik 2" descr="Ein Bild, das Text, Screenshot enthält.&#10;&#10;Automatisch generierte Beschreibung">
            <a:extLst>
              <a:ext uri="{FF2B5EF4-FFF2-40B4-BE49-F238E27FC236}">
                <a16:creationId xmlns:a16="http://schemas.microsoft.com/office/drawing/2014/main" id="{BDAB146C-CF4E-46BE-9E1E-4A734EB7D609}"/>
              </a:ext>
            </a:extLst>
          </p:cNvPr>
          <p:cNvPicPr>
            <a:picLocks noChangeAspect="1"/>
          </p:cNvPicPr>
          <p:nvPr/>
        </p:nvPicPr>
        <p:blipFill rotWithShape="1">
          <a:blip r:embed="rId3">
            <a:extLst>
              <a:ext uri="{28A0092B-C50C-407E-A947-70E740481C1C}">
                <a14:useLocalDpi xmlns:a14="http://schemas.microsoft.com/office/drawing/2010/main" val="0"/>
              </a:ext>
            </a:extLst>
          </a:blip>
          <a:srcRect t="8339" b="2392"/>
          <a:stretch/>
        </p:blipFill>
        <p:spPr>
          <a:xfrm>
            <a:off x="20" y="1282"/>
            <a:ext cx="12191980" cy="6856718"/>
          </a:xfrm>
          <a:prstGeom prst="rect">
            <a:avLst/>
          </a:prstGeom>
        </p:spPr>
      </p:pic>
    </p:spTree>
    <p:extLst>
      <p:ext uri="{BB962C8B-B14F-4D97-AF65-F5344CB8AC3E}">
        <p14:creationId xmlns:p14="http://schemas.microsoft.com/office/powerpoint/2010/main" val="38159227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CB288355-B1C7-44C2-B473-A5059DFFE65E}"/>
              </a:ext>
            </a:extLst>
          </p:cNvPr>
          <p:cNvGrpSpPr/>
          <p:nvPr/>
        </p:nvGrpSpPr>
        <p:grpSpPr>
          <a:xfrm>
            <a:off x="2197768" y="918983"/>
            <a:ext cx="8060825" cy="4283243"/>
            <a:chOff x="2197768" y="918983"/>
            <a:chExt cx="8060825" cy="4283243"/>
          </a:xfrm>
        </p:grpSpPr>
        <p:pic>
          <p:nvPicPr>
            <p:cNvPr id="3" name="Grafik 2">
              <a:extLst>
                <a:ext uri="{FF2B5EF4-FFF2-40B4-BE49-F238E27FC236}">
                  <a16:creationId xmlns:a16="http://schemas.microsoft.com/office/drawing/2014/main" id="{3A05B430-8AF3-470E-BC2D-05043026917D}"/>
                </a:ext>
              </a:extLst>
            </p:cNvPr>
            <p:cNvPicPr>
              <a:picLocks noChangeAspect="1"/>
            </p:cNvPicPr>
            <p:nvPr/>
          </p:nvPicPr>
          <p:blipFill rotWithShape="1">
            <a:blip r:embed="rId3"/>
            <a:srcRect l="20528" t="20918" r="40687" b="41071"/>
            <a:stretch/>
          </p:blipFill>
          <p:spPr>
            <a:xfrm>
              <a:off x="2197768" y="918983"/>
              <a:ext cx="8060825" cy="4283243"/>
            </a:xfrm>
            <a:prstGeom prst="rect">
              <a:avLst/>
            </a:prstGeom>
          </p:spPr>
        </p:pic>
        <p:sp>
          <p:nvSpPr>
            <p:cNvPr id="4" name="Textfeld 3">
              <a:extLst>
                <a:ext uri="{FF2B5EF4-FFF2-40B4-BE49-F238E27FC236}">
                  <a16:creationId xmlns:a16="http://schemas.microsoft.com/office/drawing/2014/main" id="{BF224537-AC57-4947-9090-DD12170F94CF}"/>
                </a:ext>
              </a:extLst>
            </p:cNvPr>
            <p:cNvSpPr txBox="1"/>
            <p:nvPr/>
          </p:nvSpPr>
          <p:spPr>
            <a:xfrm>
              <a:off x="2573867" y="4605867"/>
              <a:ext cx="1288045" cy="369332"/>
            </a:xfrm>
            <a:prstGeom prst="rect">
              <a:avLst/>
            </a:prstGeom>
            <a:noFill/>
          </p:spPr>
          <p:txBody>
            <a:bodyPr wrap="none" rtlCol="0">
              <a:spAutoFit/>
            </a:bodyPr>
            <a:lstStyle/>
            <a:p>
              <a:r>
                <a:rPr lang="de-DE" dirty="0"/>
                <a:t>Ian Hogarth</a:t>
              </a:r>
            </a:p>
          </p:txBody>
        </p:sp>
      </p:grpSp>
    </p:spTree>
    <p:extLst>
      <p:ext uri="{BB962C8B-B14F-4D97-AF65-F5344CB8AC3E}">
        <p14:creationId xmlns:p14="http://schemas.microsoft.com/office/powerpoint/2010/main" val="8465081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Grafik 2" descr="Ein Bild, das Natur, Sonnenuntergang enthält.&#10;&#10;Automatisch generierte Beschreibung">
            <a:extLst>
              <a:ext uri="{FF2B5EF4-FFF2-40B4-BE49-F238E27FC236}">
                <a16:creationId xmlns:a16="http://schemas.microsoft.com/office/drawing/2014/main" id="{27DAF39A-124C-467F-BC7D-041858B63388}"/>
              </a:ext>
            </a:extLst>
          </p:cNvPr>
          <p:cNvPicPr>
            <a:picLocks noChangeAspect="1"/>
          </p:cNvPicPr>
          <p:nvPr/>
        </p:nvPicPr>
        <p:blipFill rotWithShape="1">
          <a:blip r:embed="rId3">
            <a:extLst>
              <a:ext uri="{28A0092B-C50C-407E-A947-70E740481C1C}">
                <a14:useLocalDpi xmlns:a14="http://schemas.microsoft.com/office/drawing/2010/main" val="0"/>
              </a:ext>
            </a:extLst>
          </a:blip>
          <a:srcRect l="11300" r="12660"/>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42480302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Grafik 6">
            <a:extLst>
              <a:ext uri="{FF2B5EF4-FFF2-40B4-BE49-F238E27FC236}">
                <a16:creationId xmlns:a16="http://schemas.microsoft.com/office/drawing/2014/main" id="{55C8B250-628C-4243-B87C-575A3FDEDBC6}"/>
              </a:ext>
            </a:extLst>
          </p:cNvPr>
          <p:cNvPicPr>
            <a:picLocks noChangeAspect="1"/>
          </p:cNvPicPr>
          <p:nvPr/>
        </p:nvPicPr>
        <p:blipFill>
          <a:blip r:embed="rId3"/>
          <a:stretch>
            <a:fillRect/>
          </a:stretch>
        </p:blipFill>
        <p:spPr>
          <a:xfrm>
            <a:off x="193380" y="0"/>
            <a:ext cx="11805240" cy="6858000"/>
          </a:xfrm>
          <a:prstGeom prst="rect">
            <a:avLst/>
          </a:prstGeom>
        </p:spPr>
      </p:pic>
    </p:spTree>
    <p:extLst>
      <p:ext uri="{BB962C8B-B14F-4D97-AF65-F5344CB8AC3E}">
        <p14:creationId xmlns:p14="http://schemas.microsoft.com/office/powerpoint/2010/main" val="5938906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Grafik 2" descr="Ein Bild, das Text, Logo, Screenshot, Marke enthält.&#10;&#10;Automatisch generierte Beschreibung">
            <a:extLst>
              <a:ext uri="{FF2B5EF4-FFF2-40B4-BE49-F238E27FC236}">
                <a16:creationId xmlns:a16="http://schemas.microsoft.com/office/drawing/2014/main" id="{FA5F48B8-4832-4922-8F5D-C87256C303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 y="109537"/>
            <a:ext cx="11811000" cy="6638925"/>
          </a:xfrm>
          <a:prstGeom prst="rect">
            <a:avLst/>
          </a:prstGeom>
        </p:spPr>
      </p:pic>
    </p:spTree>
    <p:extLst>
      <p:ext uri="{BB962C8B-B14F-4D97-AF65-F5344CB8AC3E}">
        <p14:creationId xmlns:p14="http://schemas.microsoft.com/office/powerpoint/2010/main" val="2201726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Grafik 4">
            <a:extLst>
              <a:ext uri="{FF2B5EF4-FFF2-40B4-BE49-F238E27FC236}">
                <a16:creationId xmlns:a16="http://schemas.microsoft.com/office/drawing/2014/main" id="{59FDA392-FC20-4563-ADD0-201209846806}"/>
              </a:ext>
            </a:extLst>
          </p:cNvPr>
          <p:cNvPicPr>
            <a:picLocks noChangeAspect="1"/>
          </p:cNvPicPr>
          <p:nvPr/>
        </p:nvPicPr>
        <p:blipFill rotWithShape="1">
          <a:blip r:embed="rId3"/>
          <a:srcRect t="8554"/>
          <a:stretch/>
        </p:blipFill>
        <p:spPr>
          <a:xfrm>
            <a:off x="20" y="1282"/>
            <a:ext cx="12191980" cy="6856718"/>
          </a:xfrm>
          <a:prstGeom prst="rect">
            <a:avLst/>
          </a:prstGeom>
        </p:spPr>
      </p:pic>
    </p:spTree>
    <p:extLst>
      <p:ext uri="{BB962C8B-B14F-4D97-AF65-F5344CB8AC3E}">
        <p14:creationId xmlns:p14="http://schemas.microsoft.com/office/powerpoint/2010/main" val="27168388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Grafik 2" descr="Ein Bild, das Person, Mann, Anzug, drinnen enthält.&#10;&#10;Automatisch generierte Beschreibung">
            <a:extLst>
              <a:ext uri="{FF2B5EF4-FFF2-40B4-BE49-F238E27FC236}">
                <a16:creationId xmlns:a16="http://schemas.microsoft.com/office/drawing/2014/main" id="{575FA0D2-8F51-43D5-BDCA-5403197BED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300" y="635000"/>
            <a:ext cx="9931400" cy="5588000"/>
          </a:xfrm>
          <a:prstGeom prst="rect">
            <a:avLst/>
          </a:prstGeom>
        </p:spPr>
      </p:pic>
    </p:spTree>
    <p:extLst>
      <p:ext uri="{BB962C8B-B14F-4D97-AF65-F5344CB8AC3E}">
        <p14:creationId xmlns:p14="http://schemas.microsoft.com/office/powerpoint/2010/main" val="2512745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Grafik 3" descr="Ein Bild, das Screenshot, Seifenblasen, Person enthält.&#10;&#10;Automatisch generierte Beschreibung">
            <a:extLst>
              <a:ext uri="{FF2B5EF4-FFF2-40B4-BE49-F238E27FC236}">
                <a16:creationId xmlns:a16="http://schemas.microsoft.com/office/drawing/2014/main" id="{23E00138-58D8-4C53-9351-C25E02486C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1315" y="643466"/>
            <a:ext cx="9749369" cy="5571067"/>
          </a:xfrm>
          <a:prstGeom prst="rect">
            <a:avLst/>
          </a:prstGeom>
        </p:spPr>
      </p:pic>
    </p:spTree>
    <p:extLst>
      <p:ext uri="{BB962C8B-B14F-4D97-AF65-F5344CB8AC3E}">
        <p14:creationId xmlns:p14="http://schemas.microsoft.com/office/powerpoint/2010/main" val="28662523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957F971D-5CE7-4797-A405-B0D90208ECFC}"/>
              </a:ext>
            </a:extLst>
          </p:cNvPr>
          <p:cNvGrpSpPr/>
          <p:nvPr/>
        </p:nvGrpSpPr>
        <p:grpSpPr>
          <a:xfrm>
            <a:off x="763662" y="0"/>
            <a:ext cx="10664676" cy="6858000"/>
            <a:chOff x="763662" y="0"/>
            <a:chExt cx="10664676" cy="6858000"/>
          </a:xfrm>
        </p:grpSpPr>
        <p:pic>
          <p:nvPicPr>
            <p:cNvPr id="3" name="Grafik 2" descr="Ein Bild, das Person, Mann, drinnen, sitzend enthält.&#10;&#10;Automatisch generierte Beschreibung">
              <a:extLst>
                <a:ext uri="{FF2B5EF4-FFF2-40B4-BE49-F238E27FC236}">
                  <a16:creationId xmlns:a16="http://schemas.microsoft.com/office/drawing/2014/main" id="{C0062520-90B4-4794-AC86-05253BCD01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662" y="0"/>
              <a:ext cx="10664676" cy="6858000"/>
            </a:xfrm>
            <a:prstGeom prst="rect">
              <a:avLst/>
            </a:prstGeom>
          </p:spPr>
        </p:pic>
        <p:sp>
          <p:nvSpPr>
            <p:cNvPr id="4" name="Textfeld 3">
              <a:extLst>
                <a:ext uri="{FF2B5EF4-FFF2-40B4-BE49-F238E27FC236}">
                  <a16:creationId xmlns:a16="http://schemas.microsoft.com/office/drawing/2014/main" id="{FD431ED9-B8DC-4041-9032-EE52FEEF5336}"/>
                </a:ext>
              </a:extLst>
            </p:cNvPr>
            <p:cNvSpPr txBox="1"/>
            <p:nvPr/>
          </p:nvSpPr>
          <p:spPr>
            <a:xfrm>
              <a:off x="1600200" y="6096000"/>
              <a:ext cx="1607107" cy="461665"/>
            </a:xfrm>
            <a:prstGeom prst="rect">
              <a:avLst/>
            </a:prstGeom>
            <a:noFill/>
          </p:spPr>
          <p:txBody>
            <a:bodyPr wrap="none" rtlCol="0">
              <a:spAutoFit/>
            </a:bodyPr>
            <a:lstStyle/>
            <a:p>
              <a:r>
                <a:rPr lang="de-DE" sz="2400" dirty="0"/>
                <a:t>Achim Berg</a:t>
              </a:r>
            </a:p>
          </p:txBody>
        </p:sp>
      </p:grpSp>
    </p:spTree>
    <p:extLst>
      <p:ext uri="{BB962C8B-B14F-4D97-AF65-F5344CB8AC3E}">
        <p14:creationId xmlns:p14="http://schemas.microsoft.com/office/powerpoint/2010/main" val="38638818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0">
            <a:extLst>
              <a:ext uri="{FF2B5EF4-FFF2-40B4-BE49-F238E27FC236}">
                <a16:creationId xmlns:a16="http://schemas.microsoft.com/office/drawing/2014/main" id="{D153EDB2-4AAD-43F4-AE78-4D326C813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grpSp>
        <p:nvGrpSpPr>
          <p:cNvPr id="13" name="Group 12">
            <a:extLst>
              <a:ext uri="{FF2B5EF4-FFF2-40B4-BE49-F238E27FC236}">
                <a16:creationId xmlns:a16="http://schemas.microsoft.com/office/drawing/2014/main" id="{A3CB7779-72E2-4E92-AE18-6BBC335DD8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5" y="0"/>
            <a:ext cx="11097905" cy="6858000"/>
            <a:chOff x="547625" y="0"/>
            <a:chExt cx="11097905" cy="6858000"/>
          </a:xfrm>
        </p:grpSpPr>
        <p:sp>
          <p:nvSpPr>
            <p:cNvPr id="14" name="Freeform: Shape 13">
              <a:extLst>
                <a:ext uri="{FF2B5EF4-FFF2-40B4-BE49-F238E27FC236}">
                  <a16:creationId xmlns:a16="http://schemas.microsoft.com/office/drawing/2014/main" id="{175B9DA5-08BD-40EA-B06C-3D3CCD06A8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07575" y="0"/>
              <a:ext cx="10345003"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9EE62D72-11EF-40E9-BF23-0FCAEACDD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08673"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676336F2-6633-4E26-8760-05F94D87D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7523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39F3102E-7749-422F-8F51-A148252B8E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5" y="0"/>
              <a:ext cx="2209181" cy="6858000"/>
            </a:xfrm>
            <a:custGeom>
              <a:avLst/>
              <a:gdLst>
                <a:gd name="connsiteX0" fmla="*/ 955085 w 2209181"/>
                <a:gd name="connsiteY0" fmla="*/ 0 h 6858000"/>
                <a:gd name="connsiteX1" fmla="*/ 937727 w 2209181"/>
                <a:gd name="connsiteY1" fmla="*/ 0 h 6858000"/>
                <a:gd name="connsiteX2" fmla="*/ 963738 w 2209181"/>
                <a:gd name="connsiteY2" fmla="*/ 24346 h 6858000"/>
                <a:gd name="connsiteX3" fmla="*/ 2184004 w 2209181"/>
                <a:gd name="connsiteY3" fmla="*/ 3809420 h 6858000"/>
                <a:gd name="connsiteX4" fmla="*/ 218679 w 2209181"/>
                <a:gd name="connsiteY4" fmla="*/ 6681644 h 6858000"/>
                <a:gd name="connsiteX5" fmla="*/ 0 w 2209181"/>
                <a:gd name="connsiteY5" fmla="*/ 6858000 h 6858000"/>
                <a:gd name="connsiteX6" fmla="*/ 19349 w 2209181"/>
                <a:gd name="connsiteY6" fmla="*/ 6858000 h 6858000"/>
                <a:gd name="connsiteX7" fmla="*/ 236958 w 2209181"/>
                <a:gd name="connsiteY7" fmla="*/ 6682507 h 6858000"/>
                <a:gd name="connsiteX8" fmla="*/ 2202283 w 2209181"/>
                <a:gd name="connsiteY8" fmla="*/ 3810283 h 6858000"/>
                <a:gd name="connsiteX9" fmla="*/ 982018 w 2209181"/>
                <a:gd name="connsiteY9" fmla="*/ 252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55085" y="0"/>
                  </a:moveTo>
                  <a:lnTo>
                    <a:pt x="937727" y="0"/>
                  </a:lnTo>
                  <a:lnTo>
                    <a:pt x="963738" y="24346"/>
                  </a:lnTo>
                  <a:cubicBezTo>
                    <a:pt x="1818009" y="885455"/>
                    <a:pt x="2251801" y="2269402"/>
                    <a:pt x="2184004" y="3809420"/>
                  </a:cubicBezTo>
                  <a:cubicBezTo>
                    <a:pt x="2120250" y="5257592"/>
                    <a:pt x="1181008" y="5895709"/>
                    <a:pt x="218679" y="6681644"/>
                  </a:cubicBezTo>
                  <a:lnTo>
                    <a:pt x="0" y="6858000"/>
                  </a:lnTo>
                  <a:lnTo>
                    <a:pt x="19349" y="6858000"/>
                  </a:lnTo>
                  <a:lnTo>
                    <a:pt x="236958" y="6682507"/>
                  </a:lnTo>
                  <a:cubicBezTo>
                    <a:pt x="1199288" y="5896573"/>
                    <a:pt x="2138530" y="5258455"/>
                    <a:pt x="2202283" y="3810283"/>
                  </a:cubicBezTo>
                  <a:cubicBezTo>
                    <a:pt x="2270080" y="2270266"/>
                    <a:pt x="1836289" y="886318"/>
                    <a:pt x="982018" y="2521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871191CD-1211-4C40-9D45-449D9BE65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36349" y="0"/>
              <a:ext cx="2209181" cy="6858000"/>
            </a:xfrm>
            <a:custGeom>
              <a:avLst/>
              <a:gdLst>
                <a:gd name="connsiteX0" fmla="*/ 937727 w 2209181"/>
                <a:gd name="connsiteY0" fmla="*/ 0 h 6858000"/>
                <a:gd name="connsiteX1" fmla="*/ 955085 w 2209181"/>
                <a:gd name="connsiteY1" fmla="*/ 0 h 6858000"/>
                <a:gd name="connsiteX2" fmla="*/ 982018 w 2209181"/>
                <a:gd name="connsiteY2" fmla="*/ 25210 h 6858000"/>
                <a:gd name="connsiteX3" fmla="*/ 2202283 w 2209181"/>
                <a:gd name="connsiteY3" fmla="*/ 3810283 h 6858000"/>
                <a:gd name="connsiteX4" fmla="*/ 236958 w 2209181"/>
                <a:gd name="connsiteY4" fmla="*/ 6682507 h 6858000"/>
                <a:gd name="connsiteX5" fmla="*/ 19349 w 2209181"/>
                <a:gd name="connsiteY5" fmla="*/ 6858000 h 6858000"/>
                <a:gd name="connsiteX6" fmla="*/ 0 w 2209181"/>
                <a:gd name="connsiteY6" fmla="*/ 6858000 h 6858000"/>
                <a:gd name="connsiteX7" fmla="*/ 218679 w 2209181"/>
                <a:gd name="connsiteY7" fmla="*/ 6681644 h 6858000"/>
                <a:gd name="connsiteX8" fmla="*/ 2184004 w 2209181"/>
                <a:gd name="connsiteY8" fmla="*/ 3809420 h 6858000"/>
                <a:gd name="connsiteX9" fmla="*/ 963738 w 2209181"/>
                <a:gd name="connsiteY9" fmla="*/ 24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37727" y="0"/>
                  </a:moveTo>
                  <a:lnTo>
                    <a:pt x="955085" y="0"/>
                  </a:lnTo>
                  <a:lnTo>
                    <a:pt x="982018" y="25210"/>
                  </a:lnTo>
                  <a:cubicBezTo>
                    <a:pt x="1836289" y="886318"/>
                    <a:pt x="2270080" y="2270266"/>
                    <a:pt x="2202283" y="3810283"/>
                  </a:cubicBezTo>
                  <a:cubicBezTo>
                    <a:pt x="2138530" y="5258455"/>
                    <a:pt x="1199288" y="5896573"/>
                    <a:pt x="236958" y="6682507"/>
                  </a:cubicBezTo>
                  <a:lnTo>
                    <a:pt x="19349" y="6858000"/>
                  </a:lnTo>
                  <a:lnTo>
                    <a:pt x="0" y="6858000"/>
                  </a:lnTo>
                  <a:lnTo>
                    <a:pt x="218679" y="6681644"/>
                  </a:lnTo>
                  <a:cubicBezTo>
                    <a:pt x="1181008" y="5895709"/>
                    <a:pt x="2120250" y="5257592"/>
                    <a:pt x="2184004" y="3809420"/>
                  </a:cubicBezTo>
                  <a:cubicBezTo>
                    <a:pt x="2251801" y="2269402"/>
                    <a:pt x="1818009" y="885455"/>
                    <a:pt x="963738" y="24346"/>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pic>
        <p:nvPicPr>
          <p:cNvPr id="6" name="Grafik 5" descr="Ein Bild, das Roboter enthält.&#10;&#10;Automatisch generierte Beschreibung">
            <a:extLst>
              <a:ext uri="{FF2B5EF4-FFF2-40B4-BE49-F238E27FC236}">
                <a16:creationId xmlns:a16="http://schemas.microsoft.com/office/drawing/2014/main" id="{510B2479-AF1D-4F36-807D-2112F66FB9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9431" y="1180532"/>
            <a:ext cx="6603874" cy="4394578"/>
          </a:xfrm>
          <a:prstGeom prst="rect">
            <a:avLst/>
          </a:prstGeom>
        </p:spPr>
      </p:pic>
    </p:spTree>
    <p:extLst>
      <p:ext uri="{BB962C8B-B14F-4D97-AF65-F5344CB8AC3E}">
        <p14:creationId xmlns:p14="http://schemas.microsoft.com/office/powerpoint/2010/main" val="18418987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006DEAF2-51EA-4075-9A38-1DDA9FCBCF5D}"/>
              </a:ext>
            </a:extLst>
          </p:cNvPr>
          <p:cNvPicPr>
            <a:picLocks noChangeAspect="1"/>
          </p:cNvPicPr>
          <p:nvPr/>
        </p:nvPicPr>
        <p:blipFill>
          <a:blip r:embed="rId3"/>
          <a:stretch>
            <a:fillRect/>
          </a:stretch>
        </p:blipFill>
        <p:spPr>
          <a:xfrm>
            <a:off x="824160" y="1580606"/>
            <a:ext cx="10543679" cy="3226933"/>
          </a:xfrm>
          <a:prstGeom prst="rect">
            <a:avLst/>
          </a:prstGeom>
        </p:spPr>
      </p:pic>
    </p:spTree>
    <p:extLst>
      <p:ext uri="{BB962C8B-B14F-4D97-AF65-F5344CB8AC3E}">
        <p14:creationId xmlns:p14="http://schemas.microsoft.com/office/powerpoint/2010/main" val="12332853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ausgestaltet, Kuchen, sitzend, groß enthält.&#10;&#10;Automatisch generierte Beschreibung">
            <a:extLst>
              <a:ext uri="{FF2B5EF4-FFF2-40B4-BE49-F238E27FC236}">
                <a16:creationId xmlns:a16="http://schemas.microsoft.com/office/drawing/2014/main" id="{03C924B8-F9EA-48D9-9E7E-3629F6C1E3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00" y="747712"/>
            <a:ext cx="9525000" cy="5362575"/>
          </a:xfrm>
          <a:prstGeom prst="rect">
            <a:avLst/>
          </a:prstGeom>
        </p:spPr>
      </p:pic>
    </p:spTree>
    <p:extLst>
      <p:ext uri="{BB962C8B-B14F-4D97-AF65-F5344CB8AC3E}">
        <p14:creationId xmlns:p14="http://schemas.microsoft.com/office/powerpoint/2010/main" val="21902047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1" name="Freeform: Shape 10">
            <a:extLst>
              <a:ext uri="{FF2B5EF4-FFF2-40B4-BE49-F238E27FC236}">
                <a16:creationId xmlns:a16="http://schemas.microsoft.com/office/drawing/2014/main" id="{2F0E00C3-4613-415F-BE3A-78FBAD906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0495175" cy="6858000"/>
          </a:xfrm>
          <a:custGeom>
            <a:avLst/>
            <a:gdLst>
              <a:gd name="connsiteX0" fmla="*/ 0 w 10495175"/>
              <a:gd name="connsiteY0" fmla="*/ 0 h 6858000"/>
              <a:gd name="connsiteX1" fmla="*/ 5289224 w 10495175"/>
              <a:gd name="connsiteY1" fmla="*/ 0 h 6858000"/>
              <a:gd name="connsiteX2" fmla="*/ 6736007 w 10495175"/>
              <a:gd name="connsiteY2" fmla="*/ 0 h 6858000"/>
              <a:gd name="connsiteX3" fmla="*/ 6998753 w 10495175"/>
              <a:gd name="connsiteY3" fmla="*/ 0 h 6858000"/>
              <a:gd name="connsiteX4" fmla="*/ 7778919 w 10495175"/>
              <a:gd name="connsiteY4" fmla="*/ 0 h 6858000"/>
              <a:gd name="connsiteX5" fmla="*/ 8872152 w 10495175"/>
              <a:gd name="connsiteY5" fmla="*/ 0 h 6858000"/>
              <a:gd name="connsiteX6" fmla="*/ 8894276 w 10495175"/>
              <a:gd name="connsiteY6" fmla="*/ 14997 h 6858000"/>
              <a:gd name="connsiteX7" fmla="*/ 10495175 w 10495175"/>
              <a:gd name="connsiteY7" fmla="*/ 3621656 h 6858000"/>
              <a:gd name="connsiteX8" fmla="*/ 8620825 w 10495175"/>
              <a:gd name="connsiteY8" fmla="*/ 6374814 h 6858000"/>
              <a:gd name="connsiteX9" fmla="*/ 8104177 w 10495175"/>
              <a:gd name="connsiteY9" fmla="*/ 6780599 h 6858000"/>
              <a:gd name="connsiteX10" fmla="*/ 7992421 w 10495175"/>
              <a:gd name="connsiteY10" fmla="*/ 6858000 h 6858000"/>
              <a:gd name="connsiteX11" fmla="*/ 7778919 w 10495175"/>
              <a:gd name="connsiteY11" fmla="*/ 6858000 h 6858000"/>
              <a:gd name="connsiteX12" fmla="*/ 6998753 w 10495175"/>
              <a:gd name="connsiteY12" fmla="*/ 6858000 h 6858000"/>
              <a:gd name="connsiteX13" fmla="*/ 6736007 w 10495175"/>
              <a:gd name="connsiteY13" fmla="*/ 6858000 h 6858000"/>
              <a:gd name="connsiteX14" fmla="*/ 5289224 w 10495175"/>
              <a:gd name="connsiteY14" fmla="*/ 6858000 h 6858000"/>
              <a:gd name="connsiteX15" fmla="*/ 0 w 10495175"/>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95175" h="6858000">
                <a:moveTo>
                  <a:pt x="0" y="0"/>
                </a:moveTo>
                <a:lnTo>
                  <a:pt x="5289224" y="0"/>
                </a:lnTo>
                <a:lnTo>
                  <a:pt x="6736007" y="0"/>
                </a:lnTo>
                <a:lnTo>
                  <a:pt x="6998753" y="0"/>
                </a:lnTo>
                <a:lnTo>
                  <a:pt x="7778919" y="0"/>
                </a:lnTo>
                <a:lnTo>
                  <a:pt x="8872152" y="0"/>
                </a:lnTo>
                <a:lnTo>
                  <a:pt x="8894276" y="14997"/>
                </a:lnTo>
                <a:cubicBezTo>
                  <a:pt x="9921439" y="754641"/>
                  <a:pt x="10495175" y="2093192"/>
                  <a:pt x="10495175" y="3621656"/>
                </a:cubicBezTo>
                <a:cubicBezTo>
                  <a:pt x="10495175" y="4969131"/>
                  <a:pt x="9566450" y="5602839"/>
                  <a:pt x="8620825" y="6374814"/>
                </a:cubicBezTo>
                <a:cubicBezTo>
                  <a:pt x="8448622" y="6515397"/>
                  <a:pt x="8277995" y="6653108"/>
                  <a:pt x="8104177" y="6780599"/>
                </a:cubicBezTo>
                <a:lnTo>
                  <a:pt x="7992421" y="6858000"/>
                </a:lnTo>
                <a:lnTo>
                  <a:pt x="7778919" y="6858000"/>
                </a:lnTo>
                <a:lnTo>
                  <a:pt x="6998753" y="6858000"/>
                </a:lnTo>
                <a:lnTo>
                  <a:pt x="6736007" y="6858000"/>
                </a:lnTo>
                <a:lnTo>
                  <a:pt x="528922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98020"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85964"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 name="Grafik 3" descr="Ein Bild, das Bild, Schlacht, draußen, Gewalt enthält.&#10;&#10;Automatisch generierte Beschreibung">
            <a:extLst>
              <a:ext uri="{FF2B5EF4-FFF2-40B4-BE49-F238E27FC236}">
                <a16:creationId xmlns:a16="http://schemas.microsoft.com/office/drawing/2014/main" id="{CF9A7816-881A-4DA1-A2C1-EB1E4CB0ED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1637" y="917247"/>
            <a:ext cx="7088725" cy="5023506"/>
          </a:xfrm>
          <a:prstGeom prst="rect">
            <a:avLst/>
          </a:prstGeom>
        </p:spPr>
      </p:pic>
    </p:spTree>
    <p:extLst>
      <p:ext uri="{BB962C8B-B14F-4D97-AF65-F5344CB8AC3E}">
        <p14:creationId xmlns:p14="http://schemas.microsoft.com/office/powerpoint/2010/main" val="23997144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Grafik 2" descr="Ein Bild, das draußen, Boot, Ebene, groß enthält.&#10;&#10;Automatisch generierte Beschreibung">
            <a:extLst>
              <a:ext uri="{FF2B5EF4-FFF2-40B4-BE49-F238E27FC236}">
                <a16:creationId xmlns:a16="http://schemas.microsoft.com/office/drawing/2014/main" id="{4ED72C1E-9125-4AD2-89F9-71B9C40262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5075" y="1176337"/>
            <a:ext cx="7181850" cy="4505325"/>
          </a:xfrm>
          <a:prstGeom prst="rect">
            <a:avLst/>
          </a:prstGeom>
        </p:spPr>
      </p:pic>
    </p:spTree>
    <p:extLst>
      <p:ext uri="{BB962C8B-B14F-4D97-AF65-F5344CB8AC3E}">
        <p14:creationId xmlns:p14="http://schemas.microsoft.com/office/powerpoint/2010/main" val="7894621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Grafik 2" descr="Ein Bild, das draußen, Boot, Ebene, groß enthält.&#10;&#10;Automatisch generierte Beschreibung">
            <a:extLst>
              <a:ext uri="{FF2B5EF4-FFF2-40B4-BE49-F238E27FC236}">
                <a16:creationId xmlns:a16="http://schemas.microsoft.com/office/drawing/2014/main" id="{4ED72C1E-9125-4AD2-89F9-71B9C40262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5075" y="1176337"/>
            <a:ext cx="7181850" cy="4505325"/>
          </a:xfrm>
          <a:prstGeom prst="rect">
            <a:avLst/>
          </a:prstGeom>
        </p:spPr>
      </p:pic>
    </p:spTree>
    <p:extLst>
      <p:ext uri="{BB962C8B-B14F-4D97-AF65-F5344CB8AC3E}">
        <p14:creationId xmlns:p14="http://schemas.microsoft.com/office/powerpoint/2010/main" val="16308808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3D7475D-6FAD-44AF-B347-486625C787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1285875"/>
            <a:ext cx="7620000" cy="4286250"/>
          </a:xfrm>
          <a:prstGeom prst="rect">
            <a:avLst/>
          </a:prstGeom>
        </p:spPr>
      </p:pic>
    </p:spTree>
    <p:extLst>
      <p:ext uri="{BB962C8B-B14F-4D97-AF65-F5344CB8AC3E}">
        <p14:creationId xmlns:p14="http://schemas.microsoft.com/office/powerpoint/2010/main" val="2948411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66F6BCC-9732-4468-8B48-D42785E7B426}"/>
              </a:ext>
            </a:extLst>
          </p:cNvPr>
          <p:cNvSpPr/>
          <p:nvPr/>
        </p:nvSpPr>
        <p:spPr>
          <a:xfrm>
            <a:off x="731520" y="1210097"/>
            <a:ext cx="4436828" cy="3970318"/>
          </a:xfrm>
          <a:prstGeom prst="rect">
            <a:avLst/>
          </a:prstGeom>
        </p:spPr>
        <p:txBody>
          <a:bodyPr wrap="square">
            <a:spAutoFit/>
          </a:bodyPr>
          <a:lstStyle/>
          <a:p>
            <a:r>
              <a:rPr lang="de-DE" sz="3600" dirty="0"/>
              <a:t>"Meine schlimmste Befürchtung ist, dass wir - das Feld, die Technologie, die Industrie - der Welt erheblichen Schaden zufügen".</a:t>
            </a:r>
          </a:p>
        </p:txBody>
      </p:sp>
      <p:pic>
        <p:nvPicPr>
          <p:cNvPr id="5" name="Grafik 4">
            <a:extLst>
              <a:ext uri="{FF2B5EF4-FFF2-40B4-BE49-F238E27FC236}">
                <a16:creationId xmlns:a16="http://schemas.microsoft.com/office/drawing/2014/main" id="{0C961BF6-3123-4838-BA27-6EBFEC2BDF96}"/>
              </a:ext>
            </a:extLst>
          </p:cNvPr>
          <p:cNvPicPr>
            <a:picLocks noChangeAspect="1"/>
          </p:cNvPicPr>
          <p:nvPr/>
        </p:nvPicPr>
        <p:blipFill rotWithShape="1">
          <a:blip r:embed="rId3"/>
          <a:srcRect l="23653" r="27372"/>
          <a:stretch/>
        </p:blipFill>
        <p:spPr>
          <a:xfrm>
            <a:off x="6663192" y="413468"/>
            <a:ext cx="5136544" cy="6858000"/>
          </a:xfrm>
          <a:prstGeom prst="rect">
            <a:avLst/>
          </a:prstGeom>
        </p:spPr>
      </p:pic>
      <p:sp>
        <p:nvSpPr>
          <p:cNvPr id="6" name="Rechteck 5">
            <a:extLst>
              <a:ext uri="{FF2B5EF4-FFF2-40B4-BE49-F238E27FC236}">
                <a16:creationId xmlns:a16="http://schemas.microsoft.com/office/drawing/2014/main" id="{A441EC90-12D8-4069-BABB-7C7D1E01DA4C}"/>
              </a:ext>
            </a:extLst>
          </p:cNvPr>
          <p:cNvSpPr/>
          <p:nvPr/>
        </p:nvSpPr>
        <p:spPr>
          <a:xfrm>
            <a:off x="1803259" y="5582017"/>
            <a:ext cx="1376339" cy="646331"/>
          </a:xfrm>
          <a:prstGeom prst="rect">
            <a:avLst/>
          </a:prstGeom>
        </p:spPr>
        <p:txBody>
          <a:bodyPr wrap="none">
            <a:spAutoFit/>
          </a:bodyPr>
          <a:lstStyle/>
          <a:p>
            <a:r>
              <a:rPr lang="de-DE" dirty="0"/>
              <a:t>Sam Altman</a:t>
            </a:r>
          </a:p>
          <a:p>
            <a:r>
              <a:rPr lang="de-DE" dirty="0"/>
              <a:t>CEO, </a:t>
            </a:r>
            <a:r>
              <a:rPr lang="de-DE" dirty="0" err="1"/>
              <a:t>OpenAI</a:t>
            </a:r>
            <a:endParaRPr lang="de-DE" dirty="0"/>
          </a:p>
        </p:txBody>
      </p:sp>
    </p:spTree>
    <p:extLst>
      <p:ext uri="{BB962C8B-B14F-4D97-AF65-F5344CB8AC3E}">
        <p14:creationId xmlns:p14="http://schemas.microsoft.com/office/powerpoint/2010/main" val="15959492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195077" y="1508789"/>
            <a:ext cx="3805850" cy="830997"/>
          </a:xfrm>
          <a:prstGeom prst="rect">
            <a:avLst/>
          </a:prstGeom>
          <a:noFill/>
        </p:spPr>
        <p:txBody>
          <a:bodyPr wrap="none" rtlCol="0">
            <a:spAutoFit/>
          </a:bodyPr>
          <a:lstStyle/>
          <a:p>
            <a:r>
              <a:rPr lang="de-DE" sz="4800" b="1" i="1" dirty="0">
                <a:latin typeface="Comic Sans MS" pitchFamily="66" charset="0"/>
              </a:rPr>
              <a:t>Vielen Dank!</a:t>
            </a:r>
          </a:p>
        </p:txBody>
      </p:sp>
      <p:sp>
        <p:nvSpPr>
          <p:cNvPr id="15" name="Textfeld 14"/>
          <p:cNvSpPr txBox="1"/>
          <p:nvPr/>
        </p:nvSpPr>
        <p:spPr>
          <a:xfrm>
            <a:off x="3506955" y="3044959"/>
            <a:ext cx="5123518" cy="3375604"/>
          </a:xfrm>
          <a:prstGeom prst="rect">
            <a:avLst/>
          </a:prstGeom>
          <a:noFill/>
        </p:spPr>
        <p:txBody>
          <a:bodyPr wrap="none" rtlCol="0">
            <a:spAutoFit/>
          </a:bodyPr>
          <a:lstStyle/>
          <a:p>
            <a:r>
              <a:rPr lang="de-DE" sz="4267" i="1" dirty="0" err="1">
                <a:latin typeface="Comic Sans MS" pitchFamily="66" charset="0"/>
              </a:rPr>
              <a:t>Slides</a:t>
            </a:r>
            <a:r>
              <a:rPr lang="de-DE" sz="4267" i="1" dirty="0">
                <a:latin typeface="Comic Sans MS" pitchFamily="66" charset="0"/>
              </a:rPr>
              <a:t>: www.cole.de</a:t>
            </a:r>
          </a:p>
          <a:p>
            <a:r>
              <a:rPr lang="de-DE" sz="4267" i="1" dirty="0">
                <a:latin typeface="Comic Sans MS" pitchFamily="66" charset="0"/>
              </a:rPr>
              <a:t>Mail: </a:t>
            </a:r>
            <a:r>
              <a:rPr lang="de-DE" sz="4267" i="1" dirty="0">
                <a:latin typeface="Comic Sans MS" pitchFamily="66" charset="0"/>
                <a:hlinkClick r:id="rId3"/>
              </a:rPr>
              <a:t>tim@cole.de</a:t>
            </a:r>
            <a:endParaRPr lang="de-DE" sz="4267" i="1" dirty="0">
              <a:latin typeface="Comic Sans MS" pitchFamily="66" charset="0"/>
            </a:endParaRPr>
          </a:p>
          <a:p>
            <a:r>
              <a:rPr lang="de-DE" sz="4267" i="1" dirty="0">
                <a:latin typeface="Comic Sans MS" pitchFamily="66" charset="0"/>
              </a:rPr>
              <a:t>      tc1066</a:t>
            </a:r>
          </a:p>
          <a:p>
            <a:r>
              <a:rPr lang="de-DE" sz="4267" i="1" dirty="0">
                <a:latin typeface="Comic Sans MS" pitchFamily="66" charset="0"/>
              </a:rPr>
              <a:t>      @TCole1066</a:t>
            </a:r>
          </a:p>
          <a:p>
            <a:r>
              <a:rPr lang="de-DE" sz="4267" i="1" dirty="0">
                <a:latin typeface="Comic Sans MS" pitchFamily="66" charset="0"/>
              </a:rPr>
              <a:t>      </a:t>
            </a:r>
            <a:r>
              <a:rPr lang="de-DE" sz="4267" i="1" dirty="0" err="1">
                <a:latin typeface="Comic Sans MS" pitchFamily="66" charset="0"/>
              </a:rPr>
              <a:t>SuperTimCole</a:t>
            </a:r>
            <a:endParaRPr lang="de-DE" sz="4267" i="1" dirty="0">
              <a:latin typeface="Comic Sans MS" pitchFamily="66" charset="0"/>
            </a:endParaRPr>
          </a:p>
        </p:txBody>
      </p:sp>
      <p:pic>
        <p:nvPicPr>
          <p:cNvPr id="16" name="Picture 14" descr="https://www.facebook.com/images/fb_icon_325x32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1797" y="4419694"/>
            <a:ext cx="562801" cy="5628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https://g.twimg.com/Twitter_logo_blu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1797" y="5086908"/>
            <a:ext cx="559097" cy="45432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0" descr="http://www.greatplacetowork.de/storage/YouTube-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21448" y="5731131"/>
            <a:ext cx="573147" cy="696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254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pieren 14">
            <a:extLst>
              <a:ext uri="{FF2B5EF4-FFF2-40B4-BE49-F238E27FC236}">
                <a16:creationId xmlns:a16="http://schemas.microsoft.com/office/drawing/2014/main" id="{C7A6B5F9-87DE-4076-A63B-68011264C2C4}"/>
              </a:ext>
            </a:extLst>
          </p:cNvPr>
          <p:cNvGrpSpPr/>
          <p:nvPr/>
        </p:nvGrpSpPr>
        <p:grpSpPr>
          <a:xfrm>
            <a:off x="2803739" y="1222414"/>
            <a:ext cx="6220327" cy="5125453"/>
            <a:chOff x="2803739" y="1222414"/>
            <a:chExt cx="6220327" cy="5125453"/>
          </a:xfrm>
        </p:grpSpPr>
        <p:sp>
          <p:nvSpPr>
            <p:cNvPr id="12" name="Rechteck 11">
              <a:extLst>
                <a:ext uri="{FF2B5EF4-FFF2-40B4-BE49-F238E27FC236}">
                  <a16:creationId xmlns:a16="http://schemas.microsoft.com/office/drawing/2014/main" id="{E3EFC2CB-5B91-4FF5-8684-02E3AC70414D}"/>
                </a:ext>
              </a:extLst>
            </p:cNvPr>
            <p:cNvSpPr/>
            <p:nvPr/>
          </p:nvSpPr>
          <p:spPr>
            <a:xfrm>
              <a:off x="2803739" y="1222414"/>
              <a:ext cx="6220327" cy="512545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1" name="Gruppieren 10">
              <a:extLst>
                <a:ext uri="{FF2B5EF4-FFF2-40B4-BE49-F238E27FC236}">
                  <a16:creationId xmlns:a16="http://schemas.microsoft.com/office/drawing/2014/main" id="{DAF98661-CC70-4293-9DAC-FF4227936E5C}"/>
                </a:ext>
              </a:extLst>
            </p:cNvPr>
            <p:cNvGrpSpPr/>
            <p:nvPr/>
          </p:nvGrpSpPr>
          <p:grpSpPr>
            <a:xfrm>
              <a:off x="3097735" y="1532102"/>
              <a:ext cx="4909059" cy="4103484"/>
              <a:chOff x="3891820" y="581608"/>
              <a:chExt cx="4909059" cy="4103484"/>
            </a:xfrm>
          </p:grpSpPr>
          <p:sp>
            <p:nvSpPr>
              <p:cNvPr id="4" name="Textfeld 3">
                <a:extLst>
                  <a:ext uri="{FF2B5EF4-FFF2-40B4-BE49-F238E27FC236}">
                    <a16:creationId xmlns:a16="http://schemas.microsoft.com/office/drawing/2014/main" id="{A2F9699F-54A3-4590-BC1B-E2DBFA4DAD3F}"/>
                  </a:ext>
                </a:extLst>
              </p:cNvPr>
              <p:cNvSpPr txBox="1"/>
              <p:nvPr/>
            </p:nvSpPr>
            <p:spPr>
              <a:xfrm>
                <a:off x="5046562" y="2523281"/>
                <a:ext cx="1130438" cy="1323439"/>
              </a:xfrm>
              <a:prstGeom prst="rect">
                <a:avLst/>
              </a:prstGeom>
              <a:noFill/>
            </p:spPr>
            <p:txBody>
              <a:bodyPr wrap="none" rtlCol="0">
                <a:spAutoFit/>
              </a:bodyPr>
              <a:lstStyle/>
              <a:p>
                <a:r>
                  <a:rPr lang="de-DE" sz="8000" dirty="0">
                    <a:latin typeface="Adobe Gothic Std B" panose="020B0800000000000000" pitchFamily="34" charset="-128"/>
                    <a:ea typeface="Adobe Gothic Std B" panose="020B0800000000000000" pitchFamily="34" charset="-128"/>
                  </a:rPr>
                  <a:t>KI</a:t>
                </a:r>
              </a:p>
            </p:txBody>
          </p:sp>
          <p:sp>
            <p:nvSpPr>
              <p:cNvPr id="5" name="Textfeld 4">
                <a:extLst>
                  <a:ext uri="{FF2B5EF4-FFF2-40B4-BE49-F238E27FC236}">
                    <a16:creationId xmlns:a16="http://schemas.microsoft.com/office/drawing/2014/main" id="{ADB70EC6-00B9-4F7D-B244-56822625812E}"/>
                  </a:ext>
                </a:extLst>
              </p:cNvPr>
              <p:cNvSpPr txBox="1"/>
              <p:nvPr/>
            </p:nvSpPr>
            <p:spPr>
              <a:xfrm rot="16200000">
                <a:off x="2571106" y="1902323"/>
                <a:ext cx="3164649" cy="523220"/>
              </a:xfrm>
              <a:prstGeom prst="rect">
                <a:avLst/>
              </a:prstGeom>
              <a:noFill/>
            </p:spPr>
            <p:txBody>
              <a:bodyPr wrap="none" rtlCol="0">
                <a:spAutoFit/>
              </a:bodyPr>
              <a:lstStyle/>
              <a:p>
                <a:r>
                  <a:rPr lang="de-DE" sz="2800" dirty="0">
                    <a:solidFill>
                      <a:srgbClr val="FF0000"/>
                    </a:solidFill>
                    <a:latin typeface="Adobe Gothic Std B" panose="020B0800000000000000" pitchFamily="34" charset="-128"/>
                    <a:ea typeface="Adobe Gothic Std B" panose="020B0800000000000000" pitchFamily="34" charset="-128"/>
                  </a:rPr>
                  <a:t>Mustererkennung</a:t>
                </a:r>
              </a:p>
            </p:txBody>
          </p:sp>
          <p:sp>
            <p:nvSpPr>
              <p:cNvPr id="6" name="Textfeld 5">
                <a:extLst>
                  <a:ext uri="{FF2B5EF4-FFF2-40B4-BE49-F238E27FC236}">
                    <a16:creationId xmlns:a16="http://schemas.microsoft.com/office/drawing/2014/main" id="{02532AA1-F0B3-4476-A7B0-ACB4529247B2}"/>
                  </a:ext>
                </a:extLst>
              </p:cNvPr>
              <p:cNvSpPr txBox="1"/>
              <p:nvPr/>
            </p:nvSpPr>
            <p:spPr>
              <a:xfrm>
                <a:off x="4580071" y="1881969"/>
                <a:ext cx="3459601" cy="584775"/>
              </a:xfrm>
              <a:prstGeom prst="rect">
                <a:avLst/>
              </a:prstGeom>
              <a:noFill/>
            </p:spPr>
            <p:txBody>
              <a:bodyPr wrap="none" rtlCol="0">
                <a:spAutoFit/>
              </a:bodyPr>
              <a:lstStyle/>
              <a:p>
                <a:r>
                  <a:rPr lang="de-DE" sz="3200" dirty="0">
                    <a:solidFill>
                      <a:srgbClr val="92D050"/>
                    </a:solidFill>
                    <a:latin typeface="Adobe Gothic Std B" panose="020B0800000000000000" pitchFamily="34" charset="-128"/>
                    <a:ea typeface="Adobe Gothic Std B" panose="020B0800000000000000" pitchFamily="34" charset="-128"/>
                  </a:rPr>
                  <a:t>Maschinenlernen</a:t>
                </a:r>
              </a:p>
            </p:txBody>
          </p:sp>
          <p:sp>
            <p:nvSpPr>
              <p:cNvPr id="7" name="Textfeld 6">
                <a:extLst>
                  <a:ext uri="{FF2B5EF4-FFF2-40B4-BE49-F238E27FC236}">
                    <a16:creationId xmlns:a16="http://schemas.microsoft.com/office/drawing/2014/main" id="{C7ECB53C-BD7B-47BF-ADD8-E48B1C757897}"/>
                  </a:ext>
                </a:extLst>
              </p:cNvPr>
              <p:cNvSpPr txBox="1"/>
              <p:nvPr/>
            </p:nvSpPr>
            <p:spPr>
              <a:xfrm>
                <a:off x="6222929" y="3189556"/>
                <a:ext cx="2577950" cy="523220"/>
              </a:xfrm>
              <a:prstGeom prst="rect">
                <a:avLst/>
              </a:prstGeom>
              <a:noFill/>
            </p:spPr>
            <p:txBody>
              <a:bodyPr wrap="none" rtlCol="0">
                <a:spAutoFit/>
              </a:bodyPr>
              <a:lstStyle/>
              <a:p>
                <a:r>
                  <a:rPr lang="de-DE" sz="2800" dirty="0">
                    <a:solidFill>
                      <a:schemeClr val="tx2">
                        <a:lumMod val="75000"/>
                      </a:schemeClr>
                    </a:solidFill>
                    <a:latin typeface="Adobe Gothic Std B" panose="020B0800000000000000" pitchFamily="34" charset="-128"/>
                    <a:ea typeface="Adobe Gothic Std B" panose="020B0800000000000000" pitchFamily="34" charset="-128"/>
                  </a:rPr>
                  <a:t>Deep</a:t>
                </a:r>
                <a:r>
                  <a:rPr lang="de-DE" dirty="0">
                    <a:solidFill>
                      <a:schemeClr val="tx2">
                        <a:lumMod val="75000"/>
                      </a:schemeClr>
                    </a:solidFill>
                    <a:latin typeface="Adobe Gothic Std B" panose="020B0800000000000000" pitchFamily="34" charset="-128"/>
                    <a:ea typeface="Adobe Gothic Std B" panose="020B0800000000000000" pitchFamily="34" charset="-128"/>
                  </a:rPr>
                  <a:t> </a:t>
                </a:r>
                <a:r>
                  <a:rPr lang="de-DE" sz="2800" dirty="0">
                    <a:solidFill>
                      <a:schemeClr val="tx2">
                        <a:lumMod val="75000"/>
                      </a:schemeClr>
                    </a:solidFill>
                    <a:latin typeface="Adobe Gothic Std B" panose="020B0800000000000000" pitchFamily="34" charset="-128"/>
                    <a:ea typeface="Adobe Gothic Std B" panose="020B0800000000000000" pitchFamily="34" charset="-128"/>
                  </a:rPr>
                  <a:t>Learning</a:t>
                </a:r>
              </a:p>
            </p:txBody>
          </p:sp>
          <p:sp>
            <p:nvSpPr>
              <p:cNvPr id="8" name="Textfeld 7">
                <a:extLst>
                  <a:ext uri="{FF2B5EF4-FFF2-40B4-BE49-F238E27FC236}">
                    <a16:creationId xmlns:a16="http://schemas.microsoft.com/office/drawing/2014/main" id="{C35B4EED-9996-494F-854C-C7BE38E6FFE6}"/>
                  </a:ext>
                </a:extLst>
              </p:cNvPr>
              <p:cNvSpPr txBox="1"/>
              <p:nvPr/>
            </p:nvSpPr>
            <p:spPr>
              <a:xfrm>
                <a:off x="3891820" y="3977206"/>
                <a:ext cx="4633000" cy="707886"/>
              </a:xfrm>
              <a:prstGeom prst="rect">
                <a:avLst/>
              </a:prstGeom>
              <a:noFill/>
            </p:spPr>
            <p:txBody>
              <a:bodyPr wrap="none" rtlCol="0">
                <a:spAutoFit/>
              </a:bodyPr>
              <a:lstStyle/>
              <a:p>
                <a:r>
                  <a:rPr lang="de-DE" sz="4000" dirty="0" err="1">
                    <a:solidFill>
                      <a:schemeClr val="accent4">
                        <a:lumMod val="75000"/>
                      </a:schemeClr>
                    </a:solidFill>
                    <a:latin typeface="Adobe Gothic Std B" panose="020B0800000000000000" pitchFamily="34" charset="-128"/>
                    <a:ea typeface="Adobe Gothic Std B" panose="020B0800000000000000" pitchFamily="34" charset="-128"/>
                  </a:rPr>
                  <a:t>Predictive</a:t>
                </a:r>
                <a:r>
                  <a:rPr lang="de-DE" sz="4000" dirty="0">
                    <a:solidFill>
                      <a:schemeClr val="accent4">
                        <a:lumMod val="75000"/>
                      </a:schemeClr>
                    </a:solidFill>
                    <a:latin typeface="Adobe Gothic Std B" panose="020B0800000000000000" pitchFamily="34" charset="-128"/>
                    <a:ea typeface="Adobe Gothic Std B" panose="020B0800000000000000" pitchFamily="34" charset="-128"/>
                  </a:rPr>
                  <a:t> Analysis</a:t>
                </a:r>
              </a:p>
            </p:txBody>
          </p:sp>
          <p:sp>
            <p:nvSpPr>
              <p:cNvPr id="9" name="Textfeld 8">
                <a:extLst>
                  <a:ext uri="{FF2B5EF4-FFF2-40B4-BE49-F238E27FC236}">
                    <a16:creationId xmlns:a16="http://schemas.microsoft.com/office/drawing/2014/main" id="{86E711DA-1590-4342-96D6-4C60EAC61F7C}"/>
                  </a:ext>
                </a:extLst>
              </p:cNvPr>
              <p:cNvSpPr txBox="1"/>
              <p:nvPr/>
            </p:nvSpPr>
            <p:spPr>
              <a:xfrm rot="16200000">
                <a:off x="7281392" y="1417953"/>
                <a:ext cx="2331087" cy="707886"/>
              </a:xfrm>
              <a:prstGeom prst="rect">
                <a:avLst/>
              </a:prstGeom>
              <a:noFill/>
            </p:spPr>
            <p:txBody>
              <a:bodyPr wrap="none" rtlCol="0">
                <a:spAutoFit/>
              </a:bodyPr>
              <a:lstStyle/>
              <a:p>
                <a:r>
                  <a:rPr lang="de-DE" sz="4000" dirty="0">
                    <a:latin typeface="Adobe Gothic Std B" panose="020B0800000000000000" pitchFamily="34" charset="-128"/>
                    <a:ea typeface="Adobe Gothic Std B" panose="020B0800000000000000" pitchFamily="34" charset="-128"/>
                  </a:rPr>
                  <a:t>Strong</a:t>
                </a:r>
                <a:r>
                  <a:rPr lang="de-DE" dirty="0">
                    <a:latin typeface="Adobe Gothic Std B" panose="020B0800000000000000" pitchFamily="34" charset="-128"/>
                    <a:ea typeface="Adobe Gothic Std B" panose="020B0800000000000000" pitchFamily="34" charset="-128"/>
                  </a:rPr>
                  <a:t> </a:t>
                </a:r>
                <a:r>
                  <a:rPr lang="de-DE" sz="4000" dirty="0">
                    <a:latin typeface="Adobe Gothic Std B" panose="020B0800000000000000" pitchFamily="34" charset="-128"/>
                    <a:ea typeface="Adobe Gothic Std B" panose="020B0800000000000000" pitchFamily="34" charset="-128"/>
                  </a:rPr>
                  <a:t>AI</a:t>
                </a:r>
              </a:p>
            </p:txBody>
          </p:sp>
          <p:sp>
            <p:nvSpPr>
              <p:cNvPr id="10" name="Textfeld 9">
                <a:extLst>
                  <a:ext uri="{FF2B5EF4-FFF2-40B4-BE49-F238E27FC236}">
                    <a16:creationId xmlns:a16="http://schemas.microsoft.com/office/drawing/2014/main" id="{5B7C9DCA-F024-42F6-90E6-95E56F499386}"/>
                  </a:ext>
                </a:extLst>
              </p:cNvPr>
              <p:cNvSpPr txBox="1"/>
              <p:nvPr/>
            </p:nvSpPr>
            <p:spPr>
              <a:xfrm>
                <a:off x="4367122" y="707838"/>
                <a:ext cx="3773790" cy="523220"/>
              </a:xfrm>
              <a:prstGeom prst="rect">
                <a:avLst/>
              </a:prstGeom>
              <a:noFill/>
            </p:spPr>
            <p:txBody>
              <a:bodyPr wrap="none" rtlCol="0">
                <a:spAutoFit/>
              </a:bodyPr>
              <a:lstStyle/>
              <a:p>
                <a:r>
                  <a:rPr lang="de-DE" sz="2800" dirty="0">
                    <a:latin typeface="Adobe Gothic Std B" panose="020B0800000000000000" pitchFamily="34" charset="-128"/>
                    <a:ea typeface="Adobe Gothic Std B" panose="020B0800000000000000" pitchFamily="34" charset="-128"/>
                  </a:rPr>
                  <a:t>Neuronale Netzwerke</a:t>
                </a:r>
              </a:p>
            </p:txBody>
          </p:sp>
        </p:grpSp>
      </p:grpSp>
    </p:spTree>
    <p:extLst>
      <p:ext uri="{BB962C8B-B14F-4D97-AF65-F5344CB8AC3E}">
        <p14:creationId xmlns:p14="http://schemas.microsoft.com/office/powerpoint/2010/main" val="633570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pieren 14">
            <a:extLst>
              <a:ext uri="{FF2B5EF4-FFF2-40B4-BE49-F238E27FC236}">
                <a16:creationId xmlns:a16="http://schemas.microsoft.com/office/drawing/2014/main" id="{C7A6B5F9-87DE-4076-A63B-68011264C2C4}"/>
              </a:ext>
            </a:extLst>
          </p:cNvPr>
          <p:cNvGrpSpPr/>
          <p:nvPr/>
        </p:nvGrpSpPr>
        <p:grpSpPr>
          <a:xfrm>
            <a:off x="2803739" y="1222414"/>
            <a:ext cx="6220327" cy="5125453"/>
            <a:chOff x="2803739" y="1222414"/>
            <a:chExt cx="6220327" cy="5125453"/>
          </a:xfrm>
        </p:grpSpPr>
        <p:sp>
          <p:nvSpPr>
            <p:cNvPr id="12" name="Rechteck 11">
              <a:extLst>
                <a:ext uri="{FF2B5EF4-FFF2-40B4-BE49-F238E27FC236}">
                  <a16:creationId xmlns:a16="http://schemas.microsoft.com/office/drawing/2014/main" id="{E3EFC2CB-5B91-4FF5-8684-02E3AC70414D}"/>
                </a:ext>
              </a:extLst>
            </p:cNvPr>
            <p:cNvSpPr/>
            <p:nvPr/>
          </p:nvSpPr>
          <p:spPr>
            <a:xfrm>
              <a:off x="2803739" y="1222414"/>
              <a:ext cx="6220327" cy="512545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1" name="Gruppieren 10">
              <a:extLst>
                <a:ext uri="{FF2B5EF4-FFF2-40B4-BE49-F238E27FC236}">
                  <a16:creationId xmlns:a16="http://schemas.microsoft.com/office/drawing/2014/main" id="{DAF98661-CC70-4293-9DAC-FF4227936E5C}"/>
                </a:ext>
              </a:extLst>
            </p:cNvPr>
            <p:cNvGrpSpPr/>
            <p:nvPr/>
          </p:nvGrpSpPr>
          <p:grpSpPr>
            <a:xfrm>
              <a:off x="3097735" y="1532102"/>
              <a:ext cx="4909059" cy="4103484"/>
              <a:chOff x="3891820" y="581608"/>
              <a:chExt cx="4909059" cy="4103484"/>
            </a:xfrm>
          </p:grpSpPr>
          <p:sp>
            <p:nvSpPr>
              <p:cNvPr id="4" name="Textfeld 3">
                <a:extLst>
                  <a:ext uri="{FF2B5EF4-FFF2-40B4-BE49-F238E27FC236}">
                    <a16:creationId xmlns:a16="http://schemas.microsoft.com/office/drawing/2014/main" id="{A2F9699F-54A3-4590-BC1B-E2DBFA4DAD3F}"/>
                  </a:ext>
                </a:extLst>
              </p:cNvPr>
              <p:cNvSpPr txBox="1"/>
              <p:nvPr/>
            </p:nvSpPr>
            <p:spPr>
              <a:xfrm>
                <a:off x="5046562" y="2523281"/>
                <a:ext cx="1130438" cy="1323439"/>
              </a:xfrm>
              <a:prstGeom prst="rect">
                <a:avLst/>
              </a:prstGeom>
              <a:noFill/>
            </p:spPr>
            <p:txBody>
              <a:bodyPr wrap="none" rtlCol="0">
                <a:spAutoFit/>
              </a:bodyPr>
              <a:lstStyle/>
              <a:p>
                <a:r>
                  <a:rPr lang="de-DE" sz="8000" dirty="0">
                    <a:latin typeface="Adobe Gothic Std B" panose="020B0800000000000000" pitchFamily="34" charset="-128"/>
                    <a:ea typeface="Adobe Gothic Std B" panose="020B0800000000000000" pitchFamily="34" charset="-128"/>
                  </a:rPr>
                  <a:t>KI</a:t>
                </a:r>
              </a:p>
            </p:txBody>
          </p:sp>
          <p:sp>
            <p:nvSpPr>
              <p:cNvPr id="5" name="Textfeld 4">
                <a:extLst>
                  <a:ext uri="{FF2B5EF4-FFF2-40B4-BE49-F238E27FC236}">
                    <a16:creationId xmlns:a16="http://schemas.microsoft.com/office/drawing/2014/main" id="{ADB70EC6-00B9-4F7D-B244-56822625812E}"/>
                  </a:ext>
                </a:extLst>
              </p:cNvPr>
              <p:cNvSpPr txBox="1"/>
              <p:nvPr/>
            </p:nvSpPr>
            <p:spPr>
              <a:xfrm rot="16200000">
                <a:off x="2571106" y="1902323"/>
                <a:ext cx="3164649" cy="523220"/>
              </a:xfrm>
              <a:prstGeom prst="rect">
                <a:avLst/>
              </a:prstGeom>
              <a:noFill/>
            </p:spPr>
            <p:txBody>
              <a:bodyPr wrap="none" rtlCol="0">
                <a:spAutoFit/>
              </a:bodyPr>
              <a:lstStyle/>
              <a:p>
                <a:r>
                  <a:rPr lang="de-DE" sz="2800" dirty="0">
                    <a:solidFill>
                      <a:srgbClr val="FF0000"/>
                    </a:solidFill>
                    <a:latin typeface="Adobe Gothic Std B" panose="020B0800000000000000" pitchFamily="34" charset="-128"/>
                    <a:ea typeface="Adobe Gothic Std B" panose="020B0800000000000000" pitchFamily="34" charset="-128"/>
                  </a:rPr>
                  <a:t>Mustererkennung</a:t>
                </a:r>
              </a:p>
            </p:txBody>
          </p:sp>
          <p:sp>
            <p:nvSpPr>
              <p:cNvPr id="6" name="Textfeld 5">
                <a:extLst>
                  <a:ext uri="{FF2B5EF4-FFF2-40B4-BE49-F238E27FC236}">
                    <a16:creationId xmlns:a16="http://schemas.microsoft.com/office/drawing/2014/main" id="{02532AA1-F0B3-4476-A7B0-ACB4529247B2}"/>
                  </a:ext>
                </a:extLst>
              </p:cNvPr>
              <p:cNvSpPr txBox="1"/>
              <p:nvPr/>
            </p:nvSpPr>
            <p:spPr>
              <a:xfrm>
                <a:off x="4580071" y="1881969"/>
                <a:ext cx="3459601" cy="584775"/>
              </a:xfrm>
              <a:prstGeom prst="rect">
                <a:avLst/>
              </a:prstGeom>
              <a:noFill/>
            </p:spPr>
            <p:txBody>
              <a:bodyPr wrap="none" rtlCol="0">
                <a:spAutoFit/>
              </a:bodyPr>
              <a:lstStyle/>
              <a:p>
                <a:r>
                  <a:rPr lang="de-DE" sz="3200" dirty="0">
                    <a:solidFill>
                      <a:srgbClr val="92D050"/>
                    </a:solidFill>
                    <a:latin typeface="Adobe Gothic Std B" panose="020B0800000000000000" pitchFamily="34" charset="-128"/>
                    <a:ea typeface="Adobe Gothic Std B" panose="020B0800000000000000" pitchFamily="34" charset="-128"/>
                  </a:rPr>
                  <a:t>Maschinenlernen</a:t>
                </a:r>
              </a:p>
            </p:txBody>
          </p:sp>
          <p:sp>
            <p:nvSpPr>
              <p:cNvPr id="7" name="Textfeld 6">
                <a:extLst>
                  <a:ext uri="{FF2B5EF4-FFF2-40B4-BE49-F238E27FC236}">
                    <a16:creationId xmlns:a16="http://schemas.microsoft.com/office/drawing/2014/main" id="{C7ECB53C-BD7B-47BF-ADD8-E48B1C757897}"/>
                  </a:ext>
                </a:extLst>
              </p:cNvPr>
              <p:cNvSpPr txBox="1"/>
              <p:nvPr/>
            </p:nvSpPr>
            <p:spPr>
              <a:xfrm>
                <a:off x="6222929" y="3189556"/>
                <a:ext cx="2577950" cy="523220"/>
              </a:xfrm>
              <a:prstGeom prst="rect">
                <a:avLst/>
              </a:prstGeom>
              <a:noFill/>
            </p:spPr>
            <p:txBody>
              <a:bodyPr wrap="none" rtlCol="0">
                <a:spAutoFit/>
              </a:bodyPr>
              <a:lstStyle/>
              <a:p>
                <a:r>
                  <a:rPr lang="de-DE" sz="2800" dirty="0">
                    <a:solidFill>
                      <a:schemeClr val="tx2">
                        <a:lumMod val="75000"/>
                      </a:schemeClr>
                    </a:solidFill>
                    <a:latin typeface="Adobe Gothic Std B" panose="020B0800000000000000" pitchFamily="34" charset="-128"/>
                    <a:ea typeface="Adobe Gothic Std B" panose="020B0800000000000000" pitchFamily="34" charset="-128"/>
                  </a:rPr>
                  <a:t>Deep</a:t>
                </a:r>
                <a:r>
                  <a:rPr lang="de-DE" dirty="0">
                    <a:solidFill>
                      <a:schemeClr val="tx2">
                        <a:lumMod val="75000"/>
                      </a:schemeClr>
                    </a:solidFill>
                    <a:latin typeface="Adobe Gothic Std B" panose="020B0800000000000000" pitchFamily="34" charset="-128"/>
                    <a:ea typeface="Adobe Gothic Std B" panose="020B0800000000000000" pitchFamily="34" charset="-128"/>
                  </a:rPr>
                  <a:t> </a:t>
                </a:r>
                <a:r>
                  <a:rPr lang="de-DE" sz="2800" dirty="0">
                    <a:solidFill>
                      <a:schemeClr val="tx2">
                        <a:lumMod val="75000"/>
                      </a:schemeClr>
                    </a:solidFill>
                    <a:latin typeface="Adobe Gothic Std B" panose="020B0800000000000000" pitchFamily="34" charset="-128"/>
                    <a:ea typeface="Adobe Gothic Std B" panose="020B0800000000000000" pitchFamily="34" charset="-128"/>
                  </a:rPr>
                  <a:t>Learning</a:t>
                </a:r>
              </a:p>
            </p:txBody>
          </p:sp>
          <p:sp>
            <p:nvSpPr>
              <p:cNvPr id="8" name="Textfeld 7">
                <a:extLst>
                  <a:ext uri="{FF2B5EF4-FFF2-40B4-BE49-F238E27FC236}">
                    <a16:creationId xmlns:a16="http://schemas.microsoft.com/office/drawing/2014/main" id="{C35B4EED-9996-494F-854C-C7BE38E6FFE6}"/>
                  </a:ext>
                </a:extLst>
              </p:cNvPr>
              <p:cNvSpPr txBox="1"/>
              <p:nvPr/>
            </p:nvSpPr>
            <p:spPr>
              <a:xfrm>
                <a:off x="3891820" y="3977206"/>
                <a:ext cx="4633000" cy="707886"/>
              </a:xfrm>
              <a:prstGeom prst="rect">
                <a:avLst/>
              </a:prstGeom>
              <a:noFill/>
            </p:spPr>
            <p:txBody>
              <a:bodyPr wrap="none" rtlCol="0">
                <a:spAutoFit/>
              </a:bodyPr>
              <a:lstStyle/>
              <a:p>
                <a:r>
                  <a:rPr lang="de-DE" sz="4000" dirty="0" err="1">
                    <a:solidFill>
                      <a:schemeClr val="accent4">
                        <a:lumMod val="75000"/>
                      </a:schemeClr>
                    </a:solidFill>
                    <a:latin typeface="Adobe Gothic Std B" panose="020B0800000000000000" pitchFamily="34" charset="-128"/>
                    <a:ea typeface="Adobe Gothic Std B" panose="020B0800000000000000" pitchFamily="34" charset="-128"/>
                  </a:rPr>
                  <a:t>Predictive</a:t>
                </a:r>
                <a:r>
                  <a:rPr lang="de-DE" sz="4000" dirty="0">
                    <a:solidFill>
                      <a:schemeClr val="accent4">
                        <a:lumMod val="75000"/>
                      </a:schemeClr>
                    </a:solidFill>
                    <a:latin typeface="Adobe Gothic Std B" panose="020B0800000000000000" pitchFamily="34" charset="-128"/>
                    <a:ea typeface="Adobe Gothic Std B" panose="020B0800000000000000" pitchFamily="34" charset="-128"/>
                  </a:rPr>
                  <a:t> Analysis</a:t>
                </a:r>
              </a:p>
            </p:txBody>
          </p:sp>
          <p:sp>
            <p:nvSpPr>
              <p:cNvPr id="9" name="Textfeld 8">
                <a:extLst>
                  <a:ext uri="{FF2B5EF4-FFF2-40B4-BE49-F238E27FC236}">
                    <a16:creationId xmlns:a16="http://schemas.microsoft.com/office/drawing/2014/main" id="{86E711DA-1590-4342-96D6-4C60EAC61F7C}"/>
                  </a:ext>
                </a:extLst>
              </p:cNvPr>
              <p:cNvSpPr txBox="1"/>
              <p:nvPr/>
            </p:nvSpPr>
            <p:spPr>
              <a:xfrm rot="16200000">
                <a:off x="7281392" y="1417953"/>
                <a:ext cx="2331087" cy="707886"/>
              </a:xfrm>
              <a:prstGeom prst="rect">
                <a:avLst/>
              </a:prstGeom>
              <a:noFill/>
            </p:spPr>
            <p:txBody>
              <a:bodyPr wrap="none" rtlCol="0">
                <a:spAutoFit/>
              </a:bodyPr>
              <a:lstStyle/>
              <a:p>
                <a:r>
                  <a:rPr lang="de-DE" sz="4000" dirty="0">
                    <a:latin typeface="Adobe Gothic Std B" panose="020B0800000000000000" pitchFamily="34" charset="-128"/>
                    <a:ea typeface="Adobe Gothic Std B" panose="020B0800000000000000" pitchFamily="34" charset="-128"/>
                  </a:rPr>
                  <a:t>Strong</a:t>
                </a:r>
                <a:r>
                  <a:rPr lang="de-DE" dirty="0">
                    <a:latin typeface="Adobe Gothic Std B" panose="020B0800000000000000" pitchFamily="34" charset="-128"/>
                    <a:ea typeface="Adobe Gothic Std B" panose="020B0800000000000000" pitchFamily="34" charset="-128"/>
                  </a:rPr>
                  <a:t> </a:t>
                </a:r>
                <a:r>
                  <a:rPr lang="de-DE" sz="4000" dirty="0">
                    <a:latin typeface="Adobe Gothic Std B" panose="020B0800000000000000" pitchFamily="34" charset="-128"/>
                    <a:ea typeface="Adobe Gothic Std B" panose="020B0800000000000000" pitchFamily="34" charset="-128"/>
                  </a:rPr>
                  <a:t>AI</a:t>
                </a:r>
              </a:p>
            </p:txBody>
          </p:sp>
          <p:sp>
            <p:nvSpPr>
              <p:cNvPr id="10" name="Textfeld 9">
                <a:extLst>
                  <a:ext uri="{FF2B5EF4-FFF2-40B4-BE49-F238E27FC236}">
                    <a16:creationId xmlns:a16="http://schemas.microsoft.com/office/drawing/2014/main" id="{5B7C9DCA-F024-42F6-90E6-95E56F499386}"/>
                  </a:ext>
                </a:extLst>
              </p:cNvPr>
              <p:cNvSpPr txBox="1"/>
              <p:nvPr/>
            </p:nvSpPr>
            <p:spPr>
              <a:xfrm>
                <a:off x="4367122" y="707838"/>
                <a:ext cx="3773790" cy="523220"/>
              </a:xfrm>
              <a:prstGeom prst="rect">
                <a:avLst/>
              </a:prstGeom>
              <a:noFill/>
            </p:spPr>
            <p:txBody>
              <a:bodyPr wrap="none" rtlCol="0">
                <a:spAutoFit/>
              </a:bodyPr>
              <a:lstStyle/>
              <a:p>
                <a:r>
                  <a:rPr lang="de-DE" sz="2800" dirty="0">
                    <a:latin typeface="Adobe Gothic Std B" panose="020B0800000000000000" pitchFamily="34" charset="-128"/>
                    <a:ea typeface="Adobe Gothic Std B" panose="020B0800000000000000" pitchFamily="34" charset="-128"/>
                  </a:rPr>
                  <a:t>Neuronale Netzwerke</a:t>
                </a:r>
              </a:p>
            </p:txBody>
          </p:sp>
        </p:grpSp>
      </p:grpSp>
    </p:spTree>
    <p:extLst>
      <p:ext uri="{BB962C8B-B14F-4D97-AF65-F5344CB8AC3E}">
        <p14:creationId xmlns:p14="http://schemas.microsoft.com/office/powerpoint/2010/main" val="1254337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pieren 14">
            <a:extLst>
              <a:ext uri="{FF2B5EF4-FFF2-40B4-BE49-F238E27FC236}">
                <a16:creationId xmlns:a16="http://schemas.microsoft.com/office/drawing/2014/main" id="{C7A6B5F9-87DE-4076-A63B-68011264C2C4}"/>
              </a:ext>
            </a:extLst>
          </p:cNvPr>
          <p:cNvGrpSpPr/>
          <p:nvPr/>
        </p:nvGrpSpPr>
        <p:grpSpPr>
          <a:xfrm>
            <a:off x="2803739" y="1222414"/>
            <a:ext cx="6220327" cy="5125453"/>
            <a:chOff x="2803739" y="1222414"/>
            <a:chExt cx="6220327" cy="5125453"/>
          </a:xfrm>
        </p:grpSpPr>
        <p:sp>
          <p:nvSpPr>
            <p:cNvPr id="12" name="Rechteck 11">
              <a:extLst>
                <a:ext uri="{FF2B5EF4-FFF2-40B4-BE49-F238E27FC236}">
                  <a16:creationId xmlns:a16="http://schemas.microsoft.com/office/drawing/2014/main" id="{E3EFC2CB-5B91-4FF5-8684-02E3AC70414D}"/>
                </a:ext>
              </a:extLst>
            </p:cNvPr>
            <p:cNvSpPr/>
            <p:nvPr/>
          </p:nvSpPr>
          <p:spPr>
            <a:xfrm>
              <a:off x="2803739" y="1222414"/>
              <a:ext cx="6220327" cy="512545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1" name="Gruppieren 10">
              <a:extLst>
                <a:ext uri="{FF2B5EF4-FFF2-40B4-BE49-F238E27FC236}">
                  <a16:creationId xmlns:a16="http://schemas.microsoft.com/office/drawing/2014/main" id="{DAF98661-CC70-4293-9DAC-FF4227936E5C}"/>
                </a:ext>
              </a:extLst>
            </p:cNvPr>
            <p:cNvGrpSpPr/>
            <p:nvPr/>
          </p:nvGrpSpPr>
          <p:grpSpPr>
            <a:xfrm>
              <a:off x="3097735" y="1532102"/>
              <a:ext cx="4909059" cy="4103484"/>
              <a:chOff x="3891820" y="581608"/>
              <a:chExt cx="4909059" cy="4103484"/>
            </a:xfrm>
          </p:grpSpPr>
          <p:sp>
            <p:nvSpPr>
              <p:cNvPr id="4" name="Textfeld 3">
                <a:extLst>
                  <a:ext uri="{FF2B5EF4-FFF2-40B4-BE49-F238E27FC236}">
                    <a16:creationId xmlns:a16="http://schemas.microsoft.com/office/drawing/2014/main" id="{A2F9699F-54A3-4590-BC1B-E2DBFA4DAD3F}"/>
                  </a:ext>
                </a:extLst>
              </p:cNvPr>
              <p:cNvSpPr txBox="1"/>
              <p:nvPr/>
            </p:nvSpPr>
            <p:spPr>
              <a:xfrm>
                <a:off x="5046562" y="2523281"/>
                <a:ext cx="1130438" cy="1323439"/>
              </a:xfrm>
              <a:prstGeom prst="rect">
                <a:avLst/>
              </a:prstGeom>
              <a:noFill/>
            </p:spPr>
            <p:txBody>
              <a:bodyPr wrap="none" rtlCol="0">
                <a:spAutoFit/>
              </a:bodyPr>
              <a:lstStyle/>
              <a:p>
                <a:r>
                  <a:rPr lang="de-DE" sz="8000" dirty="0">
                    <a:latin typeface="Adobe Gothic Std B" panose="020B0800000000000000" pitchFamily="34" charset="-128"/>
                    <a:ea typeface="Adobe Gothic Std B" panose="020B0800000000000000" pitchFamily="34" charset="-128"/>
                  </a:rPr>
                  <a:t>KI</a:t>
                </a:r>
              </a:p>
            </p:txBody>
          </p:sp>
          <p:sp>
            <p:nvSpPr>
              <p:cNvPr id="5" name="Textfeld 4">
                <a:extLst>
                  <a:ext uri="{FF2B5EF4-FFF2-40B4-BE49-F238E27FC236}">
                    <a16:creationId xmlns:a16="http://schemas.microsoft.com/office/drawing/2014/main" id="{ADB70EC6-00B9-4F7D-B244-56822625812E}"/>
                  </a:ext>
                </a:extLst>
              </p:cNvPr>
              <p:cNvSpPr txBox="1"/>
              <p:nvPr/>
            </p:nvSpPr>
            <p:spPr>
              <a:xfrm rot="16200000">
                <a:off x="2571106" y="1902323"/>
                <a:ext cx="3164649" cy="523220"/>
              </a:xfrm>
              <a:prstGeom prst="rect">
                <a:avLst/>
              </a:prstGeom>
              <a:noFill/>
            </p:spPr>
            <p:txBody>
              <a:bodyPr wrap="none" rtlCol="0">
                <a:spAutoFit/>
              </a:bodyPr>
              <a:lstStyle/>
              <a:p>
                <a:r>
                  <a:rPr lang="de-DE" sz="2800" dirty="0">
                    <a:solidFill>
                      <a:srgbClr val="FF0000"/>
                    </a:solidFill>
                    <a:latin typeface="Adobe Gothic Std B" panose="020B0800000000000000" pitchFamily="34" charset="-128"/>
                    <a:ea typeface="Adobe Gothic Std B" panose="020B0800000000000000" pitchFamily="34" charset="-128"/>
                  </a:rPr>
                  <a:t>Mustererkennung</a:t>
                </a:r>
              </a:p>
            </p:txBody>
          </p:sp>
          <p:sp>
            <p:nvSpPr>
              <p:cNvPr id="6" name="Textfeld 5">
                <a:extLst>
                  <a:ext uri="{FF2B5EF4-FFF2-40B4-BE49-F238E27FC236}">
                    <a16:creationId xmlns:a16="http://schemas.microsoft.com/office/drawing/2014/main" id="{02532AA1-F0B3-4476-A7B0-ACB4529247B2}"/>
                  </a:ext>
                </a:extLst>
              </p:cNvPr>
              <p:cNvSpPr txBox="1"/>
              <p:nvPr/>
            </p:nvSpPr>
            <p:spPr>
              <a:xfrm>
                <a:off x="4580071" y="1881969"/>
                <a:ext cx="3459601" cy="584775"/>
              </a:xfrm>
              <a:prstGeom prst="rect">
                <a:avLst/>
              </a:prstGeom>
              <a:noFill/>
            </p:spPr>
            <p:txBody>
              <a:bodyPr wrap="none" rtlCol="0">
                <a:spAutoFit/>
              </a:bodyPr>
              <a:lstStyle/>
              <a:p>
                <a:r>
                  <a:rPr lang="de-DE" sz="3200" dirty="0">
                    <a:solidFill>
                      <a:srgbClr val="92D050"/>
                    </a:solidFill>
                    <a:latin typeface="Adobe Gothic Std B" panose="020B0800000000000000" pitchFamily="34" charset="-128"/>
                    <a:ea typeface="Adobe Gothic Std B" panose="020B0800000000000000" pitchFamily="34" charset="-128"/>
                  </a:rPr>
                  <a:t>Maschinenlernen</a:t>
                </a:r>
              </a:p>
            </p:txBody>
          </p:sp>
          <p:sp>
            <p:nvSpPr>
              <p:cNvPr id="7" name="Textfeld 6">
                <a:extLst>
                  <a:ext uri="{FF2B5EF4-FFF2-40B4-BE49-F238E27FC236}">
                    <a16:creationId xmlns:a16="http://schemas.microsoft.com/office/drawing/2014/main" id="{C7ECB53C-BD7B-47BF-ADD8-E48B1C757897}"/>
                  </a:ext>
                </a:extLst>
              </p:cNvPr>
              <p:cNvSpPr txBox="1"/>
              <p:nvPr/>
            </p:nvSpPr>
            <p:spPr>
              <a:xfrm>
                <a:off x="6222929" y="3189556"/>
                <a:ext cx="2577950" cy="523220"/>
              </a:xfrm>
              <a:prstGeom prst="rect">
                <a:avLst/>
              </a:prstGeom>
              <a:noFill/>
            </p:spPr>
            <p:txBody>
              <a:bodyPr wrap="none" rtlCol="0">
                <a:spAutoFit/>
              </a:bodyPr>
              <a:lstStyle/>
              <a:p>
                <a:r>
                  <a:rPr lang="de-DE" sz="2800" dirty="0">
                    <a:solidFill>
                      <a:schemeClr val="tx2">
                        <a:lumMod val="75000"/>
                      </a:schemeClr>
                    </a:solidFill>
                    <a:latin typeface="Adobe Gothic Std B" panose="020B0800000000000000" pitchFamily="34" charset="-128"/>
                    <a:ea typeface="Adobe Gothic Std B" panose="020B0800000000000000" pitchFamily="34" charset="-128"/>
                  </a:rPr>
                  <a:t>Deep</a:t>
                </a:r>
                <a:r>
                  <a:rPr lang="de-DE" dirty="0">
                    <a:solidFill>
                      <a:schemeClr val="tx2">
                        <a:lumMod val="75000"/>
                      </a:schemeClr>
                    </a:solidFill>
                    <a:latin typeface="Adobe Gothic Std B" panose="020B0800000000000000" pitchFamily="34" charset="-128"/>
                    <a:ea typeface="Adobe Gothic Std B" panose="020B0800000000000000" pitchFamily="34" charset="-128"/>
                  </a:rPr>
                  <a:t> </a:t>
                </a:r>
                <a:r>
                  <a:rPr lang="de-DE" sz="2800" dirty="0">
                    <a:solidFill>
                      <a:schemeClr val="tx2">
                        <a:lumMod val="75000"/>
                      </a:schemeClr>
                    </a:solidFill>
                    <a:latin typeface="Adobe Gothic Std B" panose="020B0800000000000000" pitchFamily="34" charset="-128"/>
                    <a:ea typeface="Adobe Gothic Std B" panose="020B0800000000000000" pitchFamily="34" charset="-128"/>
                  </a:rPr>
                  <a:t>Learning</a:t>
                </a:r>
              </a:p>
            </p:txBody>
          </p:sp>
          <p:sp>
            <p:nvSpPr>
              <p:cNvPr id="8" name="Textfeld 7">
                <a:extLst>
                  <a:ext uri="{FF2B5EF4-FFF2-40B4-BE49-F238E27FC236}">
                    <a16:creationId xmlns:a16="http://schemas.microsoft.com/office/drawing/2014/main" id="{C35B4EED-9996-494F-854C-C7BE38E6FFE6}"/>
                  </a:ext>
                </a:extLst>
              </p:cNvPr>
              <p:cNvSpPr txBox="1"/>
              <p:nvPr/>
            </p:nvSpPr>
            <p:spPr>
              <a:xfrm>
                <a:off x="3891820" y="3977206"/>
                <a:ext cx="4633000" cy="707886"/>
              </a:xfrm>
              <a:prstGeom prst="rect">
                <a:avLst/>
              </a:prstGeom>
              <a:noFill/>
            </p:spPr>
            <p:txBody>
              <a:bodyPr wrap="none" rtlCol="0">
                <a:spAutoFit/>
              </a:bodyPr>
              <a:lstStyle/>
              <a:p>
                <a:r>
                  <a:rPr lang="de-DE" sz="4000" dirty="0" err="1">
                    <a:solidFill>
                      <a:schemeClr val="accent4">
                        <a:lumMod val="75000"/>
                      </a:schemeClr>
                    </a:solidFill>
                    <a:latin typeface="Adobe Gothic Std B" panose="020B0800000000000000" pitchFamily="34" charset="-128"/>
                    <a:ea typeface="Adobe Gothic Std B" panose="020B0800000000000000" pitchFamily="34" charset="-128"/>
                  </a:rPr>
                  <a:t>Predictive</a:t>
                </a:r>
                <a:r>
                  <a:rPr lang="de-DE" sz="4000" dirty="0">
                    <a:solidFill>
                      <a:schemeClr val="accent4">
                        <a:lumMod val="75000"/>
                      </a:schemeClr>
                    </a:solidFill>
                    <a:latin typeface="Adobe Gothic Std B" panose="020B0800000000000000" pitchFamily="34" charset="-128"/>
                    <a:ea typeface="Adobe Gothic Std B" panose="020B0800000000000000" pitchFamily="34" charset="-128"/>
                  </a:rPr>
                  <a:t> Analysis</a:t>
                </a:r>
              </a:p>
            </p:txBody>
          </p:sp>
          <p:sp>
            <p:nvSpPr>
              <p:cNvPr id="9" name="Textfeld 8">
                <a:extLst>
                  <a:ext uri="{FF2B5EF4-FFF2-40B4-BE49-F238E27FC236}">
                    <a16:creationId xmlns:a16="http://schemas.microsoft.com/office/drawing/2014/main" id="{86E711DA-1590-4342-96D6-4C60EAC61F7C}"/>
                  </a:ext>
                </a:extLst>
              </p:cNvPr>
              <p:cNvSpPr txBox="1"/>
              <p:nvPr/>
            </p:nvSpPr>
            <p:spPr>
              <a:xfrm rot="16200000">
                <a:off x="7281392" y="1417953"/>
                <a:ext cx="2331087" cy="707886"/>
              </a:xfrm>
              <a:prstGeom prst="rect">
                <a:avLst/>
              </a:prstGeom>
              <a:noFill/>
            </p:spPr>
            <p:txBody>
              <a:bodyPr wrap="none" rtlCol="0">
                <a:spAutoFit/>
              </a:bodyPr>
              <a:lstStyle/>
              <a:p>
                <a:r>
                  <a:rPr lang="de-DE" sz="4000" dirty="0">
                    <a:latin typeface="Adobe Gothic Std B" panose="020B0800000000000000" pitchFamily="34" charset="-128"/>
                    <a:ea typeface="Adobe Gothic Std B" panose="020B0800000000000000" pitchFamily="34" charset="-128"/>
                  </a:rPr>
                  <a:t>Strong</a:t>
                </a:r>
                <a:r>
                  <a:rPr lang="de-DE" dirty="0">
                    <a:latin typeface="Adobe Gothic Std B" panose="020B0800000000000000" pitchFamily="34" charset="-128"/>
                    <a:ea typeface="Adobe Gothic Std B" panose="020B0800000000000000" pitchFamily="34" charset="-128"/>
                  </a:rPr>
                  <a:t> </a:t>
                </a:r>
                <a:r>
                  <a:rPr lang="de-DE" sz="4000" dirty="0">
                    <a:latin typeface="Adobe Gothic Std B" panose="020B0800000000000000" pitchFamily="34" charset="-128"/>
                    <a:ea typeface="Adobe Gothic Std B" panose="020B0800000000000000" pitchFamily="34" charset="-128"/>
                  </a:rPr>
                  <a:t>AI</a:t>
                </a:r>
              </a:p>
            </p:txBody>
          </p:sp>
          <p:sp>
            <p:nvSpPr>
              <p:cNvPr id="10" name="Textfeld 9">
                <a:extLst>
                  <a:ext uri="{FF2B5EF4-FFF2-40B4-BE49-F238E27FC236}">
                    <a16:creationId xmlns:a16="http://schemas.microsoft.com/office/drawing/2014/main" id="{5B7C9DCA-F024-42F6-90E6-95E56F499386}"/>
                  </a:ext>
                </a:extLst>
              </p:cNvPr>
              <p:cNvSpPr txBox="1"/>
              <p:nvPr/>
            </p:nvSpPr>
            <p:spPr>
              <a:xfrm>
                <a:off x="4367122" y="707838"/>
                <a:ext cx="3773790" cy="523220"/>
              </a:xfrm>
              <a:prstGeom prst="rect">
                <a:avLst/>
              </a:prstGeom>
              <a:noFill/>
            </p:spPr>
            <p:txBody>
              <a:bodyPr wrap="none" rtlCol="0">
                <a:spAutoFit/>
              </a:bodyPr>
              <a:lstStyle/>
              <a:p>
                <a:r>
                  <a:rPr lang="de-DE" sz="2800" dirty="0">
                    <a:latin typeface="Adobe Gothic Std B" panose="020B0800000000000000" pitchFamily="34" charset="-128"/>
                    <a:ea typeface="Adobe Gothic Std B" panose="020B0800000000000000" pitchFamily="34" charset="-128"/>
                  </a:rPr>
                  <a:t>Neuronale Netzwerke</a:t>
                </a:r>
              </a:p>
            </p:txBody>
          </p:sp>
        </p:grpSp>
      </p:grpSp>
    </p:spTree>
    <p:extLst>
      <p:ext uri="{BB962C8B-B14F-4D97-AF65-F5344CB8AC3E}">
        <p14:creationId xmlns:p14="http://schemas.microsoft.com/office/powerpoint/2010/main" val="745193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Grafik 2" descr="Ein Bild, das Menschliches Gesicht, Kleidung, Person, Mann enthält.&#10;&#10;Automatisch generierte Beschreibung">
            <a:extLst>
              <a:ext uri="{FF2B5EF4-FFF2-40B4-BE49-F238E27FC236}">
                <a16:creationId xmlns:a16="http://schemas.microsoft.com/office/drawing/2014/main" id="{B6748E09-6E0D-45A8-A58E-09F7D2647A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9284" y="0"/>
            <a:ext cx="6033431" cy="6858000"/>
          </a:xfrm>
          <a:prstGeom prst="rect">
            <a:avLst/>
          </a:prstGeom>
        </p:spPr>
      </p:pic>
    </p:spTree>
    <p:extLst>
      <p:ext uri="{BB962C8B-B14F-4D97-AF65-F5344CB8AC3E}">
        <p14:creationId xmlns:p14="http://schemas.microsoft.com/office/powerpoint/2010/main" val="1020622827"/>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3054</Words>
  <Application>Microsoft Office PowerPoint</Application>
  <PresentationFormat>Breitbild</PresentationFormat>
  <Paragraphs>146</Paragraphs>
  <Slides>50</Slides>
  <Notes>50</Notes>
  <HiddenSlides>9</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50</vt:i4>
      </vt:variant>
    </vt:vector>
  </HeadingPairs>
  <TitlesOfParts>
    <vt:vector size="57" baseType="lpstr">
      <vt:lpstr>Adobe Gothic Std B</vt:lpstr>
      <vt:lpstr>Meiryo</vt:lpstr>
      <vt:lpstr>Arial</vt:lpstr>
      <vt:lpstr>Calibri</vt:lpstr>
      <vt:lpstr>Calibri Light</vt:lpstr>
      <vt:lpstr>Comic Sans MS</vt:lpstr>
      <vt:lpstr>Office</vt:lpstr>
      <vt:lpstr>Quo vadis KI?</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Quo vadis KI?</dc:title>
  <dc:creator>Tim Cole</dc:creator>
  <cp:lastModifiedBy>Tim Cole</cp:lastModifiedBy>
  <cp:revision>4</cp:revision>
  <dcterms:created xsi:type="dcterms:W3CDTF">2023-10-31T08:33:04Z</dcterms:created>
  <dcterms:modified xsi:type="dcterms:W3CDTF">2025-07-07T13:54:58Z</dcterms:modified>
</cp:coreProperties>
</file>